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88" r:id="rId6"/>
    <p:sldId id="298" r:id="rId7"/>
    <p:sldId id="299" r:id="rId8"/>
    <p:sldId id="300" r:id="rId9"/>
    <p:sldId id="301" r:id="rId10"/>
    <p:sldId id="303" r:id="rId11"/>
    <p:sldId id="304" r:id="rId12"/>
    <p:sldId id="305" r:id="rId13"/>
    <p:sldId id="302" r:id="rId14"/>
    <p:sldId id="306" r:id="rId15"/>
    <p:sldId id="307" r:id="rId16"/>
    <p:sldId id="308" r:id="rId17"/>
    <p:sldId id="309" r:id="rId18"/>
    <p:sldId id="310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</p:sldIdLst>
  <p:sldSz cx="12192000" cy="6858000"/>
  <p:notesSz cx="6802438" cy="9934575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9" autoAdjust="0"/>
    <p:restoredTop sz="96400" autoAdjust="0"/>
  </p:normalViewPr>
  <p:slideViewPr>
    <p:cSldViewPr snapToGrid="0">
      <p:cViewPr>
        <p:scale>
          <a:sx n="73" d="100"/>
          <a:sy n="73" d="100"/>
        </p:scale>
        <p:origin x="-1410" y="-9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3141" y="1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A966F7-797A-4260-8A7E-EA5ADA1E4B16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rtl="0"/>
              <a:t>18/02/62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53141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pPr rtl="0"/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3141" y="1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83DDB94-34F5-40DF-B3FE-AF7C3F412E88}" type="datetime1">
              <a:rPr lang="th-TH" smtClean="0"/>
              <a:pPr/>
              <a:t>18/02/62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0244" y="4781015"/>
            <a:ext cx="5441950" cy="33529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3141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7FB667E1-E601-4AAF-B95C-B25720D70A60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54681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7741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43228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80207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82853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62461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04109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9684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21431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10456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19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21431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17942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20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21431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21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6157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22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36643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23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60769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24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49994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25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369004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26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69406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27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543193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28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76050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36043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65004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61338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59193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05353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7035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3175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ที่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รูปแบบอิสระ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" name="รูปแบบอิสระ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" name="รูปแบบอิสระ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" name="รูปแบบอิสระ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" name="รูปแบบอิสระ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" name="รูปแบบอิสระ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" name="รูปแบบอิสระ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" name="รูปแบบอิสระ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" name="รูปแบบอิสระ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" name="รูปแบบอิสระ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" name="รูปแบบอิสระ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" name="รูปแบบอิสระ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" name="รูปแบบอิสระ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" name="รูปแบบอิสระ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" name="รูปแบบอิสระ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" name="รูปแบบอิสระ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" name="รูปแบบอิสระ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" name="รูปแบบอิสระ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" name="รูปแบบอิสระ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" name="รูปแบบอิสระ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" name="รูปแบบอิสระ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" name="รูปแบบอิสระ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" name="รูปแบบอิสระ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" name="รูปแบบอิสระ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" name="รูปแบบอิสระ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" name="รูปแบบอิสระ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" name="รูปแบบอิสระ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" name="รูปแบบอิสระ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" name="รูปแบบอิสระ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" name="รูปแบบอิสระ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5" name="รูปแบบอิสระ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" name="รูปแบบอิสระ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7" name="รูปแบบอิสระ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8" name="รูปแบบอิสระ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9" name="รูปแบบอิสระ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40" name="กลุ่ม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รูปแบบอิสระ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2" name="รูปแบบอิสระ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3" name="รูปแบบอิสระ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4" name="รูปแบบอิสระ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5" name="รูปแบบอิสระ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6" name="รูปแบบอิสระ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7" name="รูปแบบอิสระ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8" name="รูปแบบอิสระ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49" name="รูปแบบอิสระ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50" name="กลุ่ม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รูปแบบอิสระ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2" name="รูปแบบอิสระ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3" name="รูปแบบอิสระ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4" name="รูปแบบอิสระ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5" name="รูปแบบอิสระ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6" name="รูปแบบอิสระ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7" name="รูปแบบอิสระ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8" name="รูปแบบอิสระ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59" name="รูปแบบอิสระ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60" name="รูปแบบอิสระ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61" name="กลุ่ม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รูปแบบอิสระ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3" name="รูปแบบอิสระ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4" name="รูปแบบอิสระ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5" name="รูปแบบอิสระ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6" name="รูปแบบอิสระ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7" name="รูปแบบอิสระ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8" name="รูปแบบอิสระ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9" name="รูปแบบอิสระ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0" name="รูปแบบอิสระ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1" name="รูปแบบอิสระ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2" name="รูปแบบอิสระ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3" name="รูปแบบอิสระ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4" name="รูปแบบอิสระ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5" name="รูปแบบอิสระ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6" name="รูปแบบอิสระ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7" name="รูปแบบอิสระ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8" name="รูปแบบอิสระ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9" name="รูปแบบอิสระ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0" name="รูปแบบอิสระ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81" name="กลุ่ม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รูปแบบอิสระ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3" name="รูปแบบอิสระ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4" name="รูปแบบอิสระ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5" name="รูปแบบอิสระ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6" name="รูปแบบอิสระ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87" name="กลุ่ม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รูปแบบอิสระ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9" name="รูปแบบอิสระ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0" name="รูปแบบอิสระ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1" name="รูปแบบอิสระ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2" name="รูปแบบอิสระ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3" name="รูปแบบอิสระ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94" name="กลุ่ม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รูปแบบอิสระ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6" name="รูปแบบอิสระ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7" name="รูปแบบอิสระ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8" name="รูปแบบอิสระ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99" name="กลุ่ม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รูปแบบอิสระ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1" name="รูปแบบอิสระ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2" name="รูปแบบอิสระ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3" name="รูปแบบอิสระ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4" name="รูปแบบอิสระ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5" name="รูปแบบอิสระ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106" name="กลุ่ม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รูปแบบอิสระ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8" name="รูปแบบอิสระ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9" name="รูปแบบอิสระ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0" name="รูปแบบอิสระ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1" name="รูปแบบอิสระ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2" name="รูปแบบอิสระ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3" name="รูปแบบอิสระ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4" name="รูปแบบอิสระ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115" name="รูปแบบอิสระ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16" name="รูปแบบอิสระ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117" name="กลุ่ม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รูปแบบอิสระ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9" name="รูปแบบอิสระ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0" name="รูปแบบอิสระ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1" name="รูปแบบอิสระ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2" name="รูปแบบอิสระ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3" name="รูปแบบอิสระ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4" name="รูปแบบอิสระ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5" name="รูปแบบอิสระ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6" name="รูปแบบอิสระ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7" name="รูปแบบอิสระ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8" name="รูปแบบอิสระ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9" name="รูปแบบอิสระ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0" name="รูปแบบอิสระ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1" name="รูปแบบอิสระ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2" name="รูปแบบอิสระ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3" name="รูปแบบอิสระ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4" name="รูปแบบอิสระ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5" name="รูปแบบอิสระ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6" name="รูปแบบอิสระ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7" name="รูปแบบอิสระ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8" name="รูปแบบอิสระ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9" name="รูปแบบอิสระ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0" name="รูปแบบอิสระ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1" name="รูปแบบอิสระ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2" name="รูปแบบอิสระ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3" name="รูปแบบอิสระ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4" name="รูปแบบอิสระ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5" name="รูปแบบอิสระ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146" name="กลุ่ม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รูปแบบอิสระ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8" name="รูปแบบอิสระ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9" name="รูปแบบอิสระ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0" name="รูปแบบอิสระ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1" name="รูปแบบอิสระ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2" name="รูปแบบอิสระ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3" name="รูปแบบอิสระ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4" name="รูปแบบอิสระ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5" name="รูปแบบอิสระ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6" name="รูปแบบอิสระ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7" name="รูปแบบอิสระ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8" name="รูปแบบอิสระ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9" name="รูปแบบอิสระ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0" name="รูปแบบอิสระ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1" name="รูปแบบอิสระ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2" name="รูปแบบอิสระ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3" name="รูปแบบอิสระ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4" name="รูปแบบอิสระ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5" name="รูปแบบอิสระ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6" name="รูปแบบอิสระ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7" name="รูปแบบอิสระ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8" name="รูปแบบอิสระ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9" name="รูปแบบอิสระ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0" name="รูปแบบอิสระ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171" name="กลุ่ม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รูปแบบอิสระ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3" name="รูปแบบอิสระ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4" name="รูปแบบอิสระ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5" name="รูปแบบอิสระ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6" name="รูปแบบอิสระ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7" name="รูปแบบอิสระ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8" name="รูปแบบอิสระ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9" name="รูปแบบอิสระ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th-TH" smtClean="0"/>
              <a:t>คลิกเพื่อแก้ไขลักษณะชื่อเรื่องรองต้นแบบ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94C8E9-3131-46DB-AACC-183BF7EA4E52}" type="datetime1">
              <a:rPr lang="th-TH" smtClean="0"/>
              <a:pPr/>
              <a:t>18/02/62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h-TH"/>
              <a:pPr rtl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B190C9-91AC-4467-8D86-4FE802370602}" type="datetime1">
              <a:rPr lang="th-TH" smtClean="0"/>
              <a:pPr/>
              <a:t>18/02/62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h-TH"/>
              <a:pPr rtl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96937A-7625-4D7F-BCFA-B922FAFAB6C7}" type="datetime1">
              <a:rPr lang="th-TH" smtClean="0"/>
              <a:pPr/>
              <a:t>18/02/62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h-TH"/>
              <a:pPr rtl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DA45875-FC53-4899-AC0E-E9DED250360A}" type="datetime1">
              <a:rPr lang="th-TH" smtClean="0"/>
              <a:pPr/>
              <a:t>18/02/62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h-TH"/>
              <a:pPr rtl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EF6C91-A20E-441C-BBBC-1346212D2075}" type="datetime1">
              <a:rPr lang="th-TH" smtClean="0"/>
              <a:pPr/>
              <a:t>18/02/62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h-TH" smtClean="0"/>
              <a:pPr rtl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3AFC127-C3E2-43B7-B106-C39B85A5FAF8}" type="datetime1">
              <a:rPr lang="th-TH" smtClean="0"/>
              <a:pPr/>
              <a:t>18/02/62</a:t>
            </a:fld>
            <a:endParaRPr lang="th-TH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h-TH" smtClean="0"/>
              <a:pPr rtl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รูปแบบอิสระ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รูปแบบอิสระ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รูปแบบอิสระ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9" name="กลุ่ม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รูปแบบอิสระ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" name="รูปแบบอิสระ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" name="รูปแบบอิสระ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" name="รูปแบบอิสระ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" name="รูปแบบอิสระ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" name="รูปแบบอิสระ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" name="รูปแบบอิสระ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" name="รูปแบบอิสระ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" name="รูปแบบอิสระ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" name="รูปแบบอิสระ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" name="รูปแบบอิสระ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" name="รูปแบบอิสระ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" name="รูปแบบอิสระ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" name="รูปแบบอิสระ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" name="รูปแบบอิสระ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" name="รูปแบบอิสระ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" name="รูปแบบอิสระ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" name="รูปแบบอิสระ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" name="รูปแบบอิสระ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" name="รูปแบบอิสระ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" name="รูปแบบอิสระ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" name="รูปแบบอิสระ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" name="รูปแบบอิสระ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" name="รูปแบบอิสระ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" name="รูปแบบอิสระ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5" name="รูปแบบอิสระ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" name="รูปแบบอิสระ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7" name="รูปแบบอิสระ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8" name="รูปแบบอิสระ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9" name="รูปแบบอิสระ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0" name="รูปแบบอิสระ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1" name="รูปแบบอิสระ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2" name="รูปแบบอิสระ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3" name="รูปแบบอิสระ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4" name="รูปแบบอิสระ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5" name="รูปแบบอิสระ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6" name="รูปแบบอิสระ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7" name="รูปแบบอิสระ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8" name="รูปแบบอิสระ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9" name="รูปแบบอิสระ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0" name="รูปแบบอิสระ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1" name="รูปแบบอิสระ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2" name="รูปแบบอิสระ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3" name="รูปแบบอิสระ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4" name="รูปแบบอิสระ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5" name="รูปแบบอิสระ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6" name="รูปแบบอิสระ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7" name="รูปแบบอิสระ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8" name="รูปแบบอิสระ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9" name="รูปแบบอิสระ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0" name="รูปแบบอิสระ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1" name="รูปแบบอิสระ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2" name="รูปแบบอิสระ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3" name="รูปแบบอิสระ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4" name="รูปแบบอิสระ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5" name="รูปแบบอิสระ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6" name="รูปแบบอิสระ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7" name="รูปแบบอิสระ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8" name="รูปแบบอิสระ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9" name="รูปแบบอิสระ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0" name="รูปแบบอิสระ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1" name="รูปแบบอิสระ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2" name="รูปแบบอิสระ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3" name="รูปแบบอิสระ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4" name="รูปแบบอิสระ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5" name="รูปแบบอิสระ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6" name="รูปแบบอิสระ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7" name="รูปแบบอิสระ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8" name="รูปแบบอิสระ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9" name="รูปแบบอิสระ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0" name="รูปแบบอิสระ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1" name="รูปแบบอิสระ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2" name="รูปแบบอิสระ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3" name="รูปแบบอิสระ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4" name="รูปแบบอิสระ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5" name="รูปแบบอิสระ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6" name="รูปแบบอิสระ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7" name="รูปแบบอิสระ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8" name="รูปแบบอิสระ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9" name="รูปแบบอิสระ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0" name="รูปแบบอิสระ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1" name="รูปแบบอิสระ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2" name="รูปแบบอิสระ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93" name="กลุ่ม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รูปแบบอิสระ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5" name="รูปแบบอิสระ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6" name="รูปแบบอิสระ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7" name="รูปแบบอิสระ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8" name="รูปแบบอิสระ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9" name="รูปแบบอิสระ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0" name="รูปแบบอิสระ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1" name="รูปแบบอิสระ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2" name="รูปแบบอิสระ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3" name="รูปแบบอิสระ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4" name="รูปแบบอิสระ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5" name="รูปแบบอิสระ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6" name="รูปแบบอิสระ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7" name="รูปแบบอิสระ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8" name="รูปแบบอิสระ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9" name="รูปแบบอิสระ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0" name="รูปแบบอิสระ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1" name="รูปแบบอิสระ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2" name="รูปแบบอิสระ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3" name="รูปแบบอิสระ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4" name="รูปแบบอิสระ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5" name="รูปแบบอิสระ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6" name="รูปแบบอิสระ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7" name="รูปแบบอิสระ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8" name="รูปแบบอิสระ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9" name="รูปแบบอิสระ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0" name="รูปแบบอิสระ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1" name="รูปแบบอิสระ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2" name="รูปแบบอิสระ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3" name="รูปแบบอิสระ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4" name="รูปแบบอิสระ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5" name="รูปแบบอิสระ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6" name="รูปแบบอิสระ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7" name="รูปแบบอิสระ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8" name="รูปแบบอิสระ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9" name="รูปแบบอิสระ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0" name="รูปแบบอิสระ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1" name="รูปแบบอิสระ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2" name="รูปแบบอิสระ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3" name="รูปแบบอิสระ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4" name="รูปแบบอิสระ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5" name="รูปแบบอิสระ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6" name="รูปแบบอิสระ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7" name="รูปแบบอิสระ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8" name="รูปแบบอิสระ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9" name="รูปแบบอิสระ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0" name="รูปแบบอิสระ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1" name="รูปแบบอิสระ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2" name="รูปแบบอิสระ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3" name="รูปแบบอิสระ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4" name="รูปแบบอิสระ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5" name="รูปแบบอิสระ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6" name="รูปแบบอิสระ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7" name="รูปแบบอิสระ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8" name="รูปแบบอิสระ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9" name="รูปแบบอิสระ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0" name="รูปแบบอิสระ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1" name="รูปแบบอิสระ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2" name="รูปแบบอิสระ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3" name="รูปแบบอิสระ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4" name="รูปแบบอิสระ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5" name="รูปแบบอิสระ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6" name="รูปแบบอิสระ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7" name="รูปแบบอิสระ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8" name="รูปแบบอิสระ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9" name="รูปแบบอิสระ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0" name="รูปแบบอิสระ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1" name="รูปแบบอิสระ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2" name="รูปแบบอิสระ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3" name="รูปแบบอิสระ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4" name="รูปแบบอิสระ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5" name="รูปแบบอิสระ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6" name="รูปแบบอิสระ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7" name="รูปแบบอิสระ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8" name="รูปแบบอิสระ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9" name="รูปแบบอิสระ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0" name="รูปแบบอิสระ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1" name="รูปแบบอิสระ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2" name="รูปแบบอิสระ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3" name="รูปแบบอิสระ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4" name="รูปแบบอิสระ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5" name="รูปแบบอิสระ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6" name="รูปแบบอิสระ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177" name="กลุ่ม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รูปแบบอิสระ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9" name="รูปแบบอิสระ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0" name="รูปแบบอิสระ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1" name="รูปแบบอิสระ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2" name="รูปแบบอิสระ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3" name="รูปแบบอิสระ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4" name="รูปแบบอิสระ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5" name="รูปแบบอิสระ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6" name="รูปแบบอิสระ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7" name="รูปแบบอิสระ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8" name="รูปแบบอิสระ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9" name="รูปแบบอิสระ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0" name="รูปแบบอิสระ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1" name="รูปแบบอิสระ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2" name="รูปแบบอิสระ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3" name="รูปแบบอิสระ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4" name="รูปแบบอิสระ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5" name="รูปแบบอิสระ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6" name="รูปแบบอิสระ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7" name="รูปแบบอิสระ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8" name="รูปแบบอิสระ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9" name="รูปแบบอิสระ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0" name="รูปแบบอิสระ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1" name="รูปแบบอิสระ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2" name="รูปแบบอิสระ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3" name="รูปแบบอิสระ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4" name="รูปแบบอิสระ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5" name="รูปแบบอิสระ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6" name="รูปแบบอิสระ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7" name="รูปแบบอิสระ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8" name="รูปแบบอิสระ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9" name="รูปแบบอิสระ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0" name="รูปแบบอิสระ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1" name="รูปแบบอิสระ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2" name="รูปแบบอิสระ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3" name="รูปแบบอิสระ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4" name="รูปแบบอิสระ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5" name="รูปแบบอิสระ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6" name="รูปแบบอิสระ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7" name="รูปแบบอิสระ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8" name="รูปแบบอิสระ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9" name="รูปแบบอิสระ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0" name="รูปแบบอิสระ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1" name="รูปแบบอิสระ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2" name="รูปแบบอิสระ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3" name="รูปแบบอิสระ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4" name="รูปแบบอิสระ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5" name="รูปแบบอิสระ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6" name="รูปแบบอิสระ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7" name="รูปแบบอิสระ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8" name="รูปแบบอิสระ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9" name="รูปแบบอิสระ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0" name="รูปแบบอิสระ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1" name="รูปแบบอิสระ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2" name="รูปแบบอิสระ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3" name="รูปแบบอิสระ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4" name="รูปแบบอิสระ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5" name="รูปแบบอิสระ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6" name="รูปแบบอิสระ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7" name="รูปแบบอิสระ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8" name="รูปแบบอิสระ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9" name="รูปแบบอิสระ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0" name="รูปแบบอิสระ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1" name="รูปแบบอิสระ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2" name="รูปแบบอิสระ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3" name="รูปแบบอิสระ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4" name="รูปแบบอิสระ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5" name="รูปแบบอิสระ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6" name="รูปแบบอิสระ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7" name="รูปแบบอิสระ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8" name="รูปแบบอิสระ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9" name="รูปแบบอิสระ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0" name="รูปแบบอิสระ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1" name="รูปแบบอิสระ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2" name="รูปแบบอิสระ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3" name="รูปแบบอิสระ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4" name="รูปแบบอิสระ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5" name="รูปแบบอิสระ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6" name="รูปแบบอิสระ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7" name="รูปแบบอิสระ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8" name="รูปแบบอิสระ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9" name="รูปแบบอิสระ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260" name="กลุ่ม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รูปแบบอิสระ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2" name="รูปแบบอิสระ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3" name="รูปแบบอิสระ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4" name="รูปแบบอิสระ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5" name="รูปแบบอิสระ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6" name="รูปแบบอิสระ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7" name="รูปแบบอิสระ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8" name="รูปแบบอิสระ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9" name="รูปแบบอิสระ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0" name="รูปแบบอิสระ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1" name="รูปแบบอิสระ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2" name="รูปแบบอิสระ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3" name="รูปแบบอิสระ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solidFill>
                  <a:schemeClr val="accent6"/>
                </a:solidFill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4" name="รูปแบบอิสระ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5" name="รูปแบบอิสระ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6" name="รูปแบบอิสระ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7" name="รูปแบบอิสระ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solidFill>
                  <a:schemeClr val="accent6"/>
                </a:solidFill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8" name="รูปแบบอิสระ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9" name="รูปแบบอิสระ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0" name="รูปแบบอิสระ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1" name="รูปแบบอิสระ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2" name="รูปแบบอิสระ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3" name="รูปแบบอิสระ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4" name="รูปแบบอิสระ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5" name="รูปแบบอิสระ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6" name="รูปแบบอิสระ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7" name="รูปแบบอิสระ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8" name="รูปแบบอิสระ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289" name="กลุ่ม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รูปแบบอิสระ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1" name="วงรี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2" name="รูปแบบอิสระ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3" name="รูปแบบอิสระ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4" name="รูปแบบอิสระ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5" name="รูปแบบอิสระ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6" name="รูปแบบอิสระ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7" name="รูปแบบอิสระ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8" name="รูปแบบอิสระ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9" name="รูปแบบอิสระ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0" name="รูปแบบอิสระ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1" name="รูปแบบอิสระ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2" name="รูปแบบอิสระ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3" name="รูปแบบอิสระ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4" name="รูปแบบอิสระ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5" name="รูปแบบอิสระ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6" name="รูปแบบอิสระ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7" name="รูปแบบอิสระ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8" name="รูปแบบอิสระ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9" name="รูปแบบอิสระ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310" name="รูปแบบอิสระ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311" name="กลุ่ม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รูปแบบอิสระ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3" name="รูปแบบอิสระ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4" name="รูปแบบอิสระ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5" name="รูปแบบอิสระ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6" name="รูปแบบอิสระ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7" name="รูปแบบอิสระ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8" name="รูปแบบอิสระ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9" name="รูปแบบอิสระ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0" name="รูปแบบอิสระ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1" name="รูปแบบอิสระ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2" name="รูปแบบอิสระ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3" name="รูปแบบอิสระ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4" name="รูปแบบอิสระ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5" name="รูปแบบอิสระ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6" name="รูปแบบอิสระ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7" name="รูปแบบอิสระ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8" name="รูปแบบอิสระ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9" name="รูปแบบอิสระ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0" name="รูปแบบอิสระ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1" name="รูปแบบอิสระ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2" name="รูปแบบอิสระ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3" name="รูปแบบอิสระ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4" name="รูปแบบอิสระ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5" name="รูปแบบอิสระ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6" name="รูปแบบอิสระ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7" name="รูปแบบอิสระ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8" name="รูปแบบอิสระ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9" name="รูปแบบอิสระ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0" name="รูปแบบอิสระ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1" name="รูปแบบอิสระ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2" name="รูปแบบอิสระ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3" name="รูปแบบอิสระ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4" name="รูปแบบอิสระ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5" name="รูปแบบอิสระ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6" name="รูปแบบอิสระ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7" name="รูปแบบอิสระ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348" name="กลุ่ม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กลุ่ม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รูปแบบอิสระ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76" name="รูปแบบอิสระ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77" name="รูปแบบอิสระ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78" name="รูปแบบอิสระ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79" name="รูปแบบอิสระ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80" name="รูปแบบอิสระ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81" name="รูปแบบอิสระ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82" name="รูปแบบอิสระ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83" name="รูปแบบอิสระ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84" name="รูปแบบอิสระ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85" name="รูปแบบอิสระ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86" name="รูปแบบอิสระ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87" name="รูปแบบอิสระ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88" name="รูปแบบอิสระ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89" name="รูปแบบอิสระ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90" name="รูปแบบอิสระ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91" name="รูปแบบอิสระ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92" name="รูปแบบอิสระ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93" name="รูปแบบอิสระ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94" name="รูปแบบอิสระ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95" name="รูปแบบอิสระ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96" name="รูปแบบอิสระ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97" name="รูปแบบอิสระ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98" name="รูปแบบอิสระ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99" name="รูปแบบอิสระ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00" name="รูปแบบอิสระ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01" name="รูปแบบอิสระ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02" name="รูปแบบอิสระ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03" name="รูปแบบอิสระ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04" name="รูปแบบอิสระ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05" name="รูปแบบอิสระ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06" name="รูปแบบอิสระ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07" name="รูปแบบอิสระ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08" name="รูปแบบอิสระ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09" name="รูปแบบอิสระ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10" name="รูปแบบอิสระ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11" name="รูปแบบอิสระ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12" name="รูปแบบอิสระ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13" name="รูปแบบอิสระ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14" name="รูปแบบอิสระ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15" name="รูปแบบอิสระ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16" name="รูปแบบอิสระ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17" name="รูปแบบอิสระ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18" name="รูปแบบอิสระ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19" name="รูปแบบอิสระ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20" name="รูปแบบอิสระ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21" name="รูปแบบอิสระ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</p:grpSp>
        <p:grpSp>
          <p:nvGrpSpPr>
            <p:cNvPr id="350" name="กลุ่ม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รูปแบบอิสระ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67" name="รูปแบบอิสระ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68" name="รูปแบบอิสระ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69" name="รูปแบบอิสระ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70" name="รูปแบบอิสระ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71" name="รูปแบบอิสระ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72" name="รูปแบบอิสระ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73" name="รูปแบบอิสระ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74" name="รูปแบบอิสระ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</p:grpSp>
        <p:grpSp>
          <p:nvGrpSpPr>
            <p:cNvPr id="351" name="กลุ่ม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รูปแบบอิสระ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60" name="รูปแบบอิสระ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61" name="รูปแบบอิสระ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62" name="รูปแบบอิสระ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63" name="รูปแบบอิสระ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64" name="รูปแบบอิสระ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65" name="รูปแบบอิสระ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</p:grpSp>
        <p:grpSp>
          <p:nvGrpSpPr>
            <p:cNvPr id="352" name="กลุ่ม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รูปแบบอิสระ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54" name="รูปแบบอิสระ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55" name="รูปแบบอิสระ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56" name="รูปแบบอิสระ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57" name="รูปแบบอิสระ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58" name="รูปแบบอิสระ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</p:grpSp>
      </p:grpSp>
      <p:grpSp>
        <p:nvGrpSpPr>
          <p:cNvPr id="422" name="กลุ่ม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รูปแบบอิสระ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24" name="รูปแบบอิสระ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25" name="รูปแบบอิสระ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26" name="รูปแบบอิสระ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27" name="รูปแบบอิสระ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28" name="รูปแบบอิสระ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29" name="รูปแบบอิสระ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30" name="รูปแบบอิสระ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431" name="กลุ่ม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รูปแบบอิสระ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33" name="รูปแบบอิสระ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34" name="รูปแบบอิสระ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35" name="รูปแบบอิสระ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36" name="รูปแบบอิสระ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37" name="รูปแบบอิสระ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38" name="รูปแบบอิสระ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39" name="รูปแบบอิสระ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440" name="กลุ่ม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รูปแบบอิสระ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42" name="รูปแบบอิสระ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43" name="รูปแบบอิสระ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44" name="รูปแบบอิสระ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45" name="รูปแบบอิสระ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46" name="รูปแบบอิสระ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47" name="รูปแบบอิสระ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48" name="รูปแบบอิสระ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FF9BE2-6CC1-4714-B60A-C80046669A32}" type="datetime1">
              <a:rPr lang="th-TH" smtClean="0"/>
              <a:pPr/>
              <a:t>18/02/62</a:t>
            </a:fld>
            <a:endParaRPr lang="th-TH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h-TH"/>
              <a:pPr rtl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2D9756-4C48-443F-9A6C-8C408812A141}" type="datetime1">
              <a:rPr lang="th-TH" smtClean="0"/>
              <a:pPr/>
              <a:t>18/02/62</a:t>
            </a:fld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h-TH"/>
              <a:pPr rtl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CD4C77-7488-43A2-9708-19E8F9E1A769}" type="datetime1">
              <a:rPr lang="th-TH" smtClean="0"/>
              <a:pPr/>
              <a:t>18/02/62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h-TH"/>
              <a:pPr rtl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แทนรูปภาพ 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70408D-E49C-40D6-B64A-2272441A11EB}" type="datetime1">
              <a:rPr lang="th-TH" smtClean="0"/>
              <a:pPr/>
              <a:t>18/02/62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h-TH"/>
              <a:pPr rtl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รูปแบบอิสระ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" name="รูปแบบอิสระ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10" name="กลุ่ม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รูปแบบอิสระ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" name="รูปแบบอิสระ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" name="รูปแบบอิสระ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" name="รูปแบบอิสระ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" name="รูปแบบอิสระ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" name="รูปแบบอิสระ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" name="รูปแบบอิสระ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" name="รูปแบบอิสระ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19" name="กลุ่ม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รูปแบบอิสระ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" name="รูปแบบอิสระ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" name="รูปแบบอิสระ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" name="รูปแบบอิสระ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" name="รูปแบบอิสระ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" name="รูปแบบอิสระ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26" name="กลุ่ม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รูปแบบอิสระ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" name="รูปแบบอิสระ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" name="รูปแบบอิสระ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" name="รูปแบบอิสระ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" name="รูปแบบอิสระ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" name="รูปแบบอิสระ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" name="รูปแบบอิสระ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34" name="กลุ่ม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รูปแบบอิสระ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" name="รูปแบบอิสระ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7" name="รูปแบบอิสระ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8" name="รูปแบบอิสระ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9" name="รูปแบบอิสระ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0" name="รูปแบบอิสระ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1" name="รูปแบบอิสระ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2" name="รูปแบบอิสระ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43" name="กลุ่ม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รูปแบบอิสระ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5" name="รูปแบบอิสระ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6" name="รูปแบบอิสระ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7" name="รูปแบบอิสระ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8" name="รูปแบบอิสระ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9" name="รูปแบบอิสระ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0" name="รูปแบบอิสระ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1" name="รูปแบบอิสระ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52" name="กลุ่ม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รูปแบบอิสระ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4" name="รูปแบบอิสระ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5" name="รูปแบบอิสระ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6" name="รูปแบบอิสระ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7" name="รูปแบบอิสระ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8" name="รูปแบบอิสระ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9" name="รูปแบบอิสระ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0" name="รูปแบบอิสระ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61" name="กลุ่ม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รูปแบบอิสระ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3" name="รูปแบบอิสระ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4" name="รูปแบบอิสระ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5" name="รูปแบบอิสระ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6" name="รูปแบบอิสระ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7" name="รูปแบบอิสระ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8" name="รูปแบบอิสระ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9" name="รูปแบบอิสระ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F39BEC7-CB92-4F77-BFD8-402AF45E9251}" type="datetime1">
              <a:rPr lang="th-TH" smtClean="0"/>
              <a:pPr/>
              <a:t>18/02/62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A8D9AD5-F248-4919-864A-CFD76CC027D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681288" y="952499"/>
            <a:ext cx="9360418" cy="1572017"/>
          </a:xfrm>
        </p:spPr>
        <p:txBody>
          <a:bodyPr rtlCol="0">
            <a:normAutofit fontScale="90000"/>
          </a:bodyPr>
          <a:lstStyle/>
          <a:p>
            <a:pPr rtl="0"/>
            <a:r>
              <a:rPr lang="th-TH" sz="4800" dirty="0" smtClean="0"/>
              <a:t/>
            </a:r>
            <a:br>
              <a:rPr lang="th-TH" sz="4800" dirty="0" smtClean="0"/>
            </a:br>
            <a:r>
              <a:rPr lang="th-TH" sz="4800" dirty="0" smtClean="0"/>
              <a:t/>
            </a:r>
            <a:br>
              <a:rPr lang="th-TH" sz="4800" dirty="0" smtClean="0"/>
            </a:br>
            <a:r>
              <a:rPr lang="th-TH" sz="4800" dirty="0"/>
              <a:t/>
            </a:r>
            <a:br>
              <a:rPr lang="th-TH" sz="4800" dirty="0"/>
            </a:br>
            <a:r>
              <a:rPr lang="th-TH" sz="4900" b="1" dirty="0" smtClean="0">
                <a:solidFill>
                  <a:srgbClr val="FF0000"/>
                </a:solidFill>
                <a:latin typeface="TH Sarabun New"/>
              </a:rPr>
              <a:t>องค์การบริหารส่วนจังหวัด</a:t>
            </a:r>
            <a:r>
              <a:rPr lang="th-TH" sz="4800" dirty="0" smtClean="0">
                <a:latin typeface="TH Sarabun New"/>
              </a:rPr>
              <a:t/>
            </a:r>
            <a:br>
              <a:rPr lang="th-TH" sz="4800" dirty="0" smtClean="0">
                <a:latin typeface="TH Sarabun New"/>
              </a:rPr>
            </a:br>
            <a:endParaRPr lang="th-TH" sz="4800" dirty="0">
              <a:latin typeface="TH Sarabun New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372117"/>
            <a:ext cx="5180012" cy="252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th-TH" sz="4800" b="1" dirty="0">
                <a:solidFill>
                  <a:schemeClr val="accent1">
                    <a:lumMod val="75000"/>
                  </a:schemeClr>
                </a:solidFill>
              </a:rPr>
              <a:t>โครงสร้างองค์การบริหารส่วนจังหวัด</a:t>
            </a: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698500" y="1485900"/>
            <a:ext cx="10337800" cy="4826000"/>
          </a:xfrm>
        </p:spPr>
        <p:txBody>
          <a:bodyPr rtlCol="0">
            <a:noAutofit/>
          </a:bodyPr>
          <a:lstStyle/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นายกองค์การบริหารส่วนจังหวัดมา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จากการ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เลือกตั้งของประชาชนในเขตจังหวัด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โดยตรง โดยจะต้องมีคุณสมบัติและไม่มีลักษณะต้องห้าม ดังต่อไปนี้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มีอายุไม่ต่ำกว่าสามสิบปีบริบูรณ์ในวันเลือกตั้ง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สำเร็จการศึกษาไม่ต่ำกว่าปริญญาตรีหรือเทียบเท่า หรือเคยเป็นสมาชิกสภาจังหวัด สมาชิกสภาองค์การ 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บริหารส่วนจังหวัด ผู้บริหารท้องถิ่น หรือสมาชิกรัฐสภา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ไม่เป็นผู้ที่พ้นจากตำแหน่งสมาชิกสภาท้องถิ่น คณะผู้บริหารท้องถิ่นหรือผู้บริหารท้องถิ่น รองผู้บริหาร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ท้องถิ่น เลขานุการหรือที่ปรึกษาผู้บริหารท้องถิ่น เพราะเหตุมีส่วนได้เสียไม่ว่าทางตรงหรือทางอ้อมในสัญญา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หรือกิจการที่กระทำกับองค์กรปกครองส่วนท้องถิ่น ยังไม่ถึงห้าปีนับถึงวันสมัครรับเลือกตั้ง</a:t>
            </a:r>
            <a:endParaRPr lang="en-US" sz="28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351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th-TH" sz="4800" b="1" dirty="0">
                <a:solidFill>
                  <a:schemeClr val="accent1">
                    <a:lumMod val="75000"/>
                  </a:schemeClr>
                </a:solidFill>
              </a:rPr>
              <a:t>โครงสร้างองค์การบริหารส่วนจังหวัด</a:t>
            </a: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698500" y="1485900"/>
            <a:ext cx="10337800" cy="4826000"/>
          </a:xfrm>
        </p:spPr>
        <p:txBody>
          <a:bodyPr rtlCol="0">
            <a:noAutofit/>
          </a:bodyPr>
          <a:lstStyle/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นายกองค์การบริหารส่วน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จังหวัดมีอำนาจหน้าที่ ดังต่อไปนี้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กำหนดนโยบายโดยไม่ขัดต่อกฎหมาย และรับผิดชอบในการบริหารราชการขององค์การบริหารส่วนจังหวัด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ให้เป็นไปตามกฎหมาย ระเบียบ ข้อบังคับ ข้อบัญญัติ และนโยบาย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สั่ง อนุญาต และอนุมัติเกี่ยวกับราชการขององค์การบริหารส่วนจังหวัด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แต่งตั้งและถอดถอนรองนายกองค์การบริหารส่วนจังหวัด เลขานุการนายกองค์การบริหารส่วนจังหวัด และที่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ปรึกษานายกองค์การบริหารส่วนจังหวัด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วางระเบียบเพื่อให้งานขององค์การบริหารส่วนจังหวัดเป็นไปด้วยความเรียบร้อย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รักษาการให้เป็นไปตามข้อบัญญัติองค์การบริหารส่วนจังหวัด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ปฏิบัติหน้าที่อื่นตามที่บัญญัติไว้ในพระราชบัญญัตินี้และกฎหมายอื่น</a:t>
            </a:r>
            <a:endParaRPr lang="en-US" sz="28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912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th-TH" sz="4800" b="1" dirty="0">
                <a:solidFill>
                  <a:schemeClr val="accent1">
                    <a:lumMod val="75000"/>
                  </a:schemeClr>
                </a:solidFill>
              </a:rPr>
              <a:t>โครงสร้างองค์การบริหารส่วนจังหวัด</a:t>
            </a: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698500" y="1485900"/>
            <a:ext cx="10337800" cy="4826000"/>
          </a:xfrm>
        </p:spPr>
        <p:txBody>
          <a:bodyPr rtlCol="0">
            <a:noAutofit/>
          </a:bodyPr>
          <a:lstStyle/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นายกองค์การบริหารส่วน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จังหวัดพ้นจากตำแหน่ง ด้วยเหตุดังต่อไปนี้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ถึงคราวออกตามวาระ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ตาย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ลาออก โดยยื่นหนังสือลาออกต่อผู้ว่าราชการจังหวัด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ขาดคุณสมบัติหรือมีลักษณะต้องห้ามตามมาตรา </a:t>
            </a: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35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endParaRPr lang="th-TH" sz="2800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กระทำการฝ่าฝืนมาตรา </a:t>
            </a: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44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 หรือ (</a:t>
            </a: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รัฐมนตรีสั่งให้พ้นจากตำแหน่งตามมาตรา </a:t>
            </a: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44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 มาตรา </a:t>
            </a: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55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วรรคห้า หรือมาตรา </a:t>
            </a: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79</a:t>
            </a:r>
            <a:endParaRPr lang="th-TH" sz="2800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ถูกจำคุกโดยคำพิพากษาถึงที่สุดให้จำคุก</a:t>
            </a:r>
            <a:endParaRPr lang="en-US" sz="28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49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th-TH" sz="4800" b="1" dirty="0">
                <a:solidFill>
                  <a:schemeClr val="accent1">
                    <a:lumMod val="75000"/>
                  </a:schemeClr>
                </a:solidFill>
              </a:rPr>
              <a:t>โครงสร้างองค์การบริหารส่วนจังหวัด</a:t>
            </a: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698500" y="1485900"/>
            <a:ext cx="10337800" cy="4826000"/>
          </a:xfrm>
        </p:spPr>
        <p:txBody>
          <a:bodyPr rtlCol="0">
            <a:noAutofit/>
          </a:bodyPr>
          <a:lstStyle/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นายกองค์การบริหารส่วน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จังหวัดพ้นจากตำแหน่ง ด้วยเหตุดังต่อไปนี้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ราษฎรผู้มีสิทธิเลือกตั้งในเขตองค์การบริหารส่วนจังหวัดมีจำนวนไม่น้อยกว่าสามในสี่ของจำนวนผู้มีสิทธิ 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เลือกตั้งที่มาลงคะแนนเสียงเห็นว่านายกองค์การบริหารส่วนจังหวัดไม่สมควรดำรงตำแหน่งต่อไปตาม 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กฎหมายว่าด้วยการลงคะแนนเสียงเพื่อถอดถอนสมาชิกสภาท้องถิ่นหรือผู้บริหารท้องถิ่น</a:t>
            </a:r>
            <a:endParaRPr lang="en-US" sz="28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486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1546970" y="104310"/>
            <a:ext cx="9489330" cy="1381590"/>
          </a:xfrm>
        </p:spPr>
        <p:txBody>
          <a:bodyPr rtlCol="0">
            <a:normAutofit fontScale="90000"/>
          </a:bodyPr>
          <a:lstStyle/>
          <a:p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อำนาจ</a:t>
            </a: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หน้าที่ขององค์การบริหารส่วน</a:t>
            </a: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จังหวัด</a:t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th-TH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698500" y="1244600"/>
            <a:ext cx="10807700" cy="4826000"/>
          </a:xfrm>
        </p:spPr>
        <p:txBody>
          <a:bodyPr rtlCol="0">
            <a:noAutofit/>
          </a:bodyPr>
          <a:lstStyle/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ตามพระราชบัญญัติองค์การ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บริหารส่วนจังหวัด 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พ.ศ.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2540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มาตรา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45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ได้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กำหนดอำนาจหน้าที่ของ 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อบจ.</a:t>
            </a:r>
            <a:b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ไว้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ดังนี้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ตราข้อบัญญัติโดยไม่ขัดหรือแย้งต่อกฎหมาย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จัดทำแผนพัฒนาองค์การบริหารส่วนจังหวัด และประสานการจัดทำแผนพัฒนา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จังหวัดตาม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ระเบียบ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ที่ 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คณะรัฐมนตรี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กำหนด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สนับสนุนสภาตำบลและราชการส่วนท้องถิ่นอื่นในการพัฒนาท้องถิ่น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ประสานและให้ความร่วมมือในการปฏิบัติหน้าที่ของสภาตำบลและราชการส่วนท้องถิ่นอื่น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แบ่งสรรเงินซึ่งตามกฎหมายจะต้องแบ่งให้แก่สภาตำบลและราชการส่วนท้องถิ่น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อำนาจ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หน้าที่ของจังหวัดตาม 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พ.ร.บ. ระเบียบ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บริหารราชการส่วนจังหวัด พ.ศ.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2498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เฉพาะ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ภายในเขตสภา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ตำบล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7.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คุ้มครอง 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ดูแล และบำรุงรักษาทรัพยากรธรรมชาติและสิ่งแวดล้อม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777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1546970" y="104310"/>
            <a:ext cx="9489330" cy="1381590"/>
          </a:xfrm>
        </p:spPr>
        <p:txBody>
          <a:bodyPr rtlCol="0">
            <a:normAutofit fontScale="90000"/>
          </a:bodyPr>
          <a:lstStyle/>
          <a:p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อำนาจ</a:t>
            </a: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หน้าที่ขององค์การบริหารส่วน</a:t>
            </a: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จังหวัด</a:t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th-TH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698500" y="1244600"/>
            <a:ext cx="10807700" cy="4826000"/>
          </a:xfrm>
        </p:spPr>
        <p:txBody>
          <a:bodyPr rtlCol="0">
            <a:noAutofit/>
          </a:bodyPr>
          <a:lstStyle/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ตามพระราชบัญญัติองค์การ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บริหารส่วนจังหวัด 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พ.ศ.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2540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มาตรา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45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ได้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กำหนดอำนาจหน้าที่ของ 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อบจ.</a:t>
            </a:r>
            <a:b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ไว้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ดังนี้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ทวิ บำรุงรักษาศิลปะ จารีตประเพณี ภูมิปัญญาท้องถิ่น และวัฒนธรรมอันดีของท้องถิ่น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8.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จัดทำกิจการใดๆ อันเป็นอำนาจหน้าที่ของราชการส่วนท้องถิ่นอื่นที่อยู่ในเขต อบจ. และกิจการนั้นเป็นการ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สมควร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ให้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ราชการส่วนท้องถิ่นอื่นร่วมกันดำเนินการหรือให้ อบจ. จัดทำตามที่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กำหนดใน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กฎกระทรวง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9.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จัดทำกิจการอื่นๆ ที่กฎหมายกำหนดให้เป็นอำนาจหน้าที่ของ อบจ.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958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1546970" y="104310"/>
            <a:ext cx="9489330" cy="1381590"/>
          </a:xfrm>
        </p:spPr>
        <p:txBody>
          <a:bodyPr rtlCol="0">
            <a:normAutofit fontScale="90000"/>
          </a:bodyPr>
          <a:lstStyle/>
          <a:p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อำนาจ</a:t>
            </a: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หน้าที่ขององค์การบริหารส่วน</a:t>
            </a: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จังหวัด</a:t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th-TH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0634"/>
            <a:ext cx="12192000" cy="2447365"/>
          </a:xfrm>
          <a:prstGeom prst="rect">
            <a:avLst/>
          </a:prstGeom>
        </p:spPr>
      </p:pic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698500" y="1244600"/>
            <a:ext cx="10807700" cy="4826000"/>
          </a:xfrm>
        </p:spPr>
        <p:txBody>
          <a:bodyPr rtlCol="0">
            <a:noAutofit/>
          </a:bodyPr>
          <a:lstStyle/>
          <a:p>
            <a:pPr marL="45720" indent="0" algn="thaiDist">
              <a:spcBef>
                <a:spcPts val="0"/>
              </a:spcBef>
              <a:buNone/>
            </a:pPr>
            <a:r>
              <a:rPr lang="th-TH" sz="32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การเสนอข้อบัญญัติองค์การบริหารส่วนจังหวัด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ข้อบัญญัติองค์การบริหารส่วนจังหวัด แบ่งออกได้เป็น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ประเภท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1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 ข้อบัญญัติเพื่อปฏิบัติการให้เป็นไปตามอำนาจหน้าที่ขององค์การบริหารส่วนจังหวัด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2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 ข้อบัญญัติงบประมาณรายจ่ายประจำปี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th-TH" sz="2800" u="sng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ร่างข้อบัญญัติจะเสนอได้ก็แต่โดย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 นายกองค์การบริหารส่วนจังหวัด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 สมาชิกสภาองค์การบริหารส่วนจังหวัด หรือ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 ราษฎรผู้มีสิทธิเลือกตั้งในเขตองค์การบริหารส่วนจังหวัด</a:t>
            </a:r>
          </a:p>
          <a:p>
            <a:pPr marL="45720" indent="0" algn="thaiDist">
              <a:spcBef>
                <a:spcPts val="0"/>
              </a:spcBef>
              <a:buNone/>
            </a:pPr>
            <a:endParaRPr lang="th-TH" sz="2800" dirty="0" smtClean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822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1546970" y="104310"/>
            <a:ext cx="9489330" cy="1381590"/>
          </a:xfrm>
        </p:spPr>
        <p:txBody>
          <a:bodyPr rtlCol="0">
            <a:normAutofit fontScale="90000"/>
          </a:bodyPr>
          <a:lstStyle/>
          <a:p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อำนาจ</a:t>
            </a: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หน้าที่ขององค์การบริหารส่วน</a:t>
            </a: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จังหวัด</a:t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th-TH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0" y="1244600"/>
            <a:ext cx="12192000" cy="5613400"/>
          </a:xfrm>
        </p:spPr>
        <p:txBody>
          <a:bodyPr rtlCol="0">
            <a:noAutofit/>
          </a:bodyPr>
          <a:lstStyle/>
          <a:p>
            <a:pPr marL="45720" indent="0" algn="thaiDist">
              <a:spcBef>
                <a:spcPts val="0"/>
              </a:spcBef>
              <a:buNone/>
            </a:pPr>
            <a:r>
              <a:rPr lang="th-TH" sz="32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การเสนอข้อบัญญัติองค์การบริหารส่วนจังหวัด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4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 ข้อบัญญัติเพื่อปฏิบัติการให้เป็นไปตามอำนาจหน้าที่ขององค์การบริหารส่วนจังหวัด</a:t>
            </a:r>
            <a:r>
              <a:rPr lang="th-TH" sz="24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มีขั้นตอนดังต่อไปนี้</a:t>
            </a:r>
          </a:p>
          <a:p>
            <a:pPr marL="45720" indent="0" algn="thaiDist">
              <a:spcBef>
                <a:spcPts val="0"/>
              </a:spcBef>
              <a:buNone/>
            </a:pPr>
            <a:endParaRPr lang="th-TH" sz="2800" dirty="0" smtClean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800100" y="2679700"/>
            <a:ext cx="2171700" cy="104140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สภามีมติเห็นชอบร่างข้อบัญญัติตามที่นายก/สมาชิกสภา/ราษฎร เสนอ แล้วแต่กรณี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4" name="ลูกศรขวา 3"/>
          <p:cNvSpPr/>
          <p:nvPr/>
        </p:nvSpPr>
        <p:spPr>
          <a:xfrm>
            <a:off x="3073400" y="3124200"/>
            <a:ext cx="4699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644900" y="2679700"/>
            <a:ext cx="2171700" cy="104140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</a:rPr>
              <a:t>ประธานสภาเสนอร่างข้อบัญญัตินั้นให้ ผวจ. พิจารณา ภายใน </a:t>
            </a:r>
            <a:r>
              <a:rPr lang="en-US" sz="1600" dirty="0" smtClean="0">
                <a:solidFill>
                  <a:schemeClr val="tx1"/>
                </a:solidFill>
              </a:rPr>
              <a:t>7</a:t>
            </a:r>
            <a:r>
              <a:rPr lang="th-TH" sz="1600" dirty="0" smtClean="0">
                <a:solidFill>
                  <a:schemeClr val="tx1"/>
                </a:solidFill>
              </a:rPr>
              <a:t> วันนับแต่วันที่สภาให้ความเห็นชอบ</a:t>
            </a:r>
            <a:endParaRPr lang="th-TH" sz="1600" dirty="0">
              <a:solidFill>
                <a:schemeClr val="tx1"/>
              </a:solidFill>
            </a:endParaRPr>
          </a:p>
        </p:txBody>
      </p:sp>
      <p:sp>
        <p:nvSpPr>
          <p:cNvPr id="8" name="ลูกศรขวา 7"/>
          <p:cNvSpPr/>
          <p:nvPr/>
        </p:nvSpPr>
        <p:spPr>
          <a:xfrm>
            <a:off x="5924550" y="3048000"/>
            <a:ext cx="4699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6489700" y="2679700"/>
            <a:ext cx="2171700" cy="104140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</a:rPr>
              <a:t>ผวจ. พิจารณาภายใน </a:t>
            </a:r>
            <a:r>
              <a:rPr lang="en-US" sz="1600" dirty="0" smtClean="0">
                <a:solidFill>
                  <a:schemeClr val="tx1"/>
                </a:solidFill>
              </a:rPr>
              <a:t>15</a:t>
            </a:r>
            <a:r>
              <a:rPr lang="th-TH" sz="1600" dirty="0" smtClean="0">
                <a:solidFill>
                  <a:schemeClr val="tx1"/>
                </a:solidFill>
              </a:rPr>
              <a:t> วันนับแต่ได้รับร่างข้อบัญญัติ และส่งร่างคืนประธานสภา</a:t>
            </a:r>
            <a:endParaRPr lang="th-TH" sz="1600" dirty="0">
              <a:solidFill>
                <a:schemeClr val="tx1"/>
              </a:solidFill>
            </a:endParaRPr>
          </a:p>
        </p:txBody>
      </p:sp>
      <p:sp>
        <p:nvSpPr>
          <p:cNvPr id="10" name="ลูกศรขวา 9"/>
          <p:cNvSpPr/>
          <p:nvPr/>
        </p:nvSpPr>
        <p:spPr>
          <a:xfrm rot="20029551">
            <a:off x="8763000" y="3048000"/>
            <a:ext cx="4699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9334500" y="2082800"/>
            <a:ext cx="2425700" cy="104140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</a:rPr>
              <a:t>กรณี ผวจ. พิจารณาไม่แล้วเสร็จภายใน </a:t>
            </a:r>
            <a:r>
              <a:rPr lang="en-US" sz="1600" dirty="0" smtClean="0">
                <a:solidFill>
                  <a:schemeClr val="tx1"/>
                </a:solidFill>
              </a:rPr>
              <a:t>15</a:t>
            </a:r>
            <a:r>
              <a:rPr lang="th-TH" sz="1600" dirty="0" smtClean="0">
                <a:solidFill>
                  <a:schemeClr val="tx1"/>
                </a:solidFill>
              </a:rPr>
              <a:t> วัน ถือว่า ผวจ. เห็นชอบกับร่างข้อบัญญัตินั้น</a:t>
            </a:r>
            <a:endParaRPr lang="th-TH" sz="1600" dirty="0">
              <a:solidFill>
                <a:schemeClr val="tx1"/>
              </a:solidFill>
            </a:endParaRPr>
          </a:p>
        </p:txBody>
      </p:sp>
      <p:sp>
        <p:nvSpPr>
          <p:cNvPr id="12" name="ลูกศรขวา 11"/>
          <p:cNvSpPr/>
          <p:nvPr/>
        </p:nvSpPr>
        <p:spPr>
          <a:xfrm rot="994873">
            <a:off x="8763000" y="3340479"/>
            <a:ext cx="4699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9340850" y="3175000"/>
            <a:ext cx="2419350" cy="104140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</a:rPr>
              <a:t>กรณี ผวจ. พิจารณาให้ความเห็นชอบกับร่างข้อบัญญัติดังกล่าว ให้ส่งร่างข้อบัญญัติให้นายก อบจ. ลงนามใช้บังคับต่อไป</a:t>
            </a:r>
            <a:endParaRPr lang="th-TH" sz="1600" dirty="0">
              <a:solidFill>
                <a:schemeClr val="tx1"/>
              </a:solidFill>
            </a:endParaRPr>
          </a:p>
        </p:txBody>
      </p:sp>
      <p:sp>
        <p:nvSpPr>
          <p:cNvPr id="16" name="ลูกศรขวา 15"/>
          <p:cNvSpPr/>
          <p:nvPr/>
        </p:nvSpPr>
        <p:spPr>
          <a:xfrm rot="5400000">
            <a:off x="7318375" y="3926406"/>
            <a:ext cx="400050" cy="1206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6579324" y="4246013"/>
            <a:ext cx="2171700" cy="1041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</a:rPr>
              <a:t>กรณี ผวจ. ไม่เห็นชอบกับร่างข้อบัญญัติดังกล่าว ให้ส่งร่างข้อบัญญัติดังกล่าวให้สภา อบจ. พิจารณาใหม่</a:t>
            </a:r>
            <a:endParaRPr lang="th-TH" sz="1600" dirty="0">
              <a:solidFill>
                <a:schemeClr val="tx1"/>
              </a:solidFill>
            </a:endParaRPr>
          </a:p>
        </p:txBody>
      </p:sp>
      <p:sp>
        <p:nvSpPr>
          <p:cNvPr id="18" name="ลูกศรขวา 17"/>
          <p:cNvSpPr/>
          <p:nvPr/>
        </p:nvSpPr>
        <p:spPr>
          <a:xfrm>
            <a:off x="8857035" y="4686300"/>
            <a:ext cx="4699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9432946" y="4361095"/>
            <a:ext cx="2425700" cy="1963505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</a:rPr>
              <a:t>ถ้าสภา อบจ. มีมติยืนยันตามร่างข้อบัญญัติเดิมด้วยคะแนนเสียงไม่น้อยกว่าสองในสามของจำนวนสมาชิกสภา อบจ. ทั้งหมดเท่าที่มีอยู่ ให้ประธานสภา อบจ. ส่งร่างให้นายก อบจ. ลงนามใช้บังคับ และแจ้งให้ ผวจ. ทราบต่อไป</a:t>
            </a:r>
          </a:p>
        </p:txBody>
      </p:sp>
      <p:sp>
        <p:nvSpPr>
          <p:cNvPr id="20" name="ลูกศรขวา 19"/>
          <p:cNvSpPr/>
          <p:nvPr/>
        </p:nvSpPr>
        <p:spPr>
          <a:xfrm rot="10800000">
            <a:off x="6011020" y="4705574"/>
            <a:ext cx="4699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3453205" y="4216399"/>
            <a:ext cx="2418339" cy="10710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</a:rPr>
              <a:t>ถ้าสภา อบจ. ไม่ยืนยันภายใน </a:t>
            </a:r>
            <a:r>
              <a:rPr lang="en-US" sz="1600" dirty="0" smtClean="0">
                <a:solidFill>
                  <a:schemeClr val="tx1"/>
                </a:solidFill>
              </a:rPr>
              <a:t>30</a:t>
            </a:r>
            <a:r>
              <a:rPr lang="th-TH" sz="1600" dirty="0" smtClean="0">
                <a:solidFill>
                  <a:schemeClr val="tx1"/>
                </a:solidFill>
              </a:rPr>
              <a:t> วัน</a:t>
            </a:r>
            <a:br>
              <a:rPr lang="th-TH" sz="1600" dirty="0" smtClean="0">
                <a:solidFill>
                  <a:schemeClr val="tx1"/>
                </a:solidFill>
              </a:rPr>
            </a:br>
            <a:r>
              <a:rPr lang="th-TH" sz="1600" dirty="0" smtClean="0">
                <a:solidFill>
                  <a:schemeClr val="tx1"/>
                </a:solidFill>
              </a:rPr>
              <a:t>นับแต่วันที่ได้รับร่างข้อบัญญัติหรือยืนยันร่างข้อบัญญัติเดิมด้วยคะแนนเสียงน้อยกว่าสองในสาม </a:t>
            </a:r>
            <a:r>
              <a:rPr lang="th-TH" sz="1600" b="1" dirty="0" smtClean="0">
                <a:solidFill>
                  <a:schemeClr val="tx1"/>
                </a:solidFill>
              </a:rPr>
              <a:t>ให้ร่างฯ นั้นตกไป</a:t>
            </a:r>
            <a:endParaRPr lang="th-TH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1546970" y="104310"/>
            <a:ext cx="9489330" cy="1381590"/>
          </a:xfrm>
        </p:spPr>
        <p:txBody>
          <a:bodyPr rtlCol="0">
            <a:normAutofit fontScale="90000"/>
          </a:bodyPr>
          <a:lstStyle/>
          <a:p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อำนาจ</a:t>
            </a: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หน้าที่ขององค์การบริหารส่วน</a:t>
            </a: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จังหวัด</a:t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th-TH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0" y="1244600"/>
            <a:ext cx="12192000" cy="5613400"/>
          </a:xfrm>
        </p:spPr>
        <p:txBody>
          <a:bodyPr rtlCol="0">
            <a:noAutofit/>
          </a:bodyPr>
          <a:lstStyle/>
          <a:p>
            <a:pPr marL="45720" indent="0" algn="thaiDist">
              <a:spcBef>
                <a:spcPts val="0"/>
              </a:spcBef>
              <a:buNone/>
            </a:pPr>
            <a:r>
              <a:rPr lang="th-TH" sz="32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การเสนอข้อบัญญัติองค์การบริหารส่วนจังหวัด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4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 ข้อบัญญัติเพื่อปฏิบัติการให้เป็นไปตามอำนาจหน้าที่ขององค์การบริหารส่วนจังหวัด</a:t>
            </a:r>
            <a:r>
              <a:rPr lang="th-TH" sz="24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มีขั้นตอนดังต่อไปนี้</a:t>
            </a:r>
          </a:p>
          <a:p>
            <a:pPr marL="45720" indent="0" algn="thaiDist">
              <a:spcBef>
                <a:spcPts val="0"/>
              </a:spcBef>
              <a:buNone/>
            </a:pPr>
            <a:endParaRPr lang="th-TH" sz="2800" dirty="0" smtClean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800100" y="2679700"/>
            <a:ext cx="2171700" cy="104140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สภามีมติเห็นชอบร่างข้อบัญญัติตามที่นายก/สมาชิกสภา/ราษฎร เสนอ แล้วแต่กรณี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4" name="ลูกศรขวา 3"/>
          <p:cNvSpPr/>
          <p:nvPr/>
        </p:nvSpPr>
        <p:spPr>
          <a:xfrm>
            <a:off x="3073400" y="3124200"/>
            <a:ext cx="4699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ขวา 7"/>
          <p:cNvSpPr/>
          <p:nvPr/>
        </p:nvSpPr>
        <p:spPr>
          <a:xfrm>
            <a:off x="5924550" y="3048000"/>
            <a:ext cx="4699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ขวา 9"/>
          <p:cNvSpPr/>
          <p:nvPr/>
        </p:nvSpPr>
        <p:spPr>
          <a:xfrm rot="20029551">
            <a:off x="8763000" y="3048000"/>
            <a:ext cx="4699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9334500" y="2082800"/>
            <a:ext cx="2425700" cy="172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</a:rPr>
              <a:t>กรณีผู้ว่าราชการจังหวัดเห็นด้วยกับสภา อบจ. ให้ส่งร่างข้อบัญญัตินั้นให้ นายก อบจ. และให้นายก อบจ. ลงนามภายใน </a:t>
            </a:r>
            <a:r>
              <a:rPr lang="en-US" sz="1600" dirty="0" smtClean="0">
                <a:solidFill>
                  <a:schemeClr val="tx1"/>
                </a:solidFill>
              </a:rPr>
              <a:t>7</a:t>
            </a:r>
            <a:r>
              <a:rPr lang="th-TH" sz="1600" dirty="0" smtClean="0">
                <a:solidFill>
                  <a:schemeClr val="tx1"/>
                </a:solidFill>
              </a:rPr>
              <a:t> วันนับแต่วันที่ได้รับคืน /ถ้านายก อบจ. ไม่ลงนามภายในระยะเวลาให้ ผวจ.</a:t>
            </a:r>
            <a:br>
              <a:rPr lang="th-TH" sz="1600" dirty="0" smtClean="0">
                <a:solidFill>
                  <a:schemeClr val="tx1"/>
                </a:solidFill>
              </a:rPr>
            </a:br>
            <a:r>
              <a:rPr lang="th-TH" sz="1600" dirty="0" smtClean="0">
                <a:solidFill>
                  <a:schemeClr val="tx1"/>
                </a:solidFill>
              </a:rPr>
              <a:t>ลงนามและประกาศใช้บังคับต่อไป</a:t>
            </a:r>
            <a:endParaRPr lang="th-TH" sz="1600" dirty="0">
              <a:solidFill>
                <a:schemeClr val="tx1"/>
              </a:solidFill>
            </a:endParaRPr>
          </a:p>
        </p:txBody>
      </p:sp>
      <p:sp>
        <p:nvSpPr>
          <p:cNvPr id="12" name="ลูกศรขวา 11"/>
          <p:cNvSpPr/>
          <p:nvPr/>
        </p:nvSpPr>
        <p:spPr>
          <a:xfrm rot="994873">
            <a:off x="8762999" y="3783825"/>
            <a:ext cx="4699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9340850" y="4089399"/>
            <a:ext cx="2419350" cy="23229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</a:rPr>
              <a:t>กรณี ผวจ. ไม่เห็นด้วยกับสภา อบจ. </a:t>
            </a:r>
          </a:p>
          <a:p>
            <a:pPr algn="ctr"/>
            <a:r>
              <a:rPr lang="th-TH" sz="1600" dirty="0" smtClean="0">
                <a:solidFill>
                  <a:schemeClr val="tx1"/>
                </a:solidFill>
              </a:rPr>
              <a:t>ให้ส่งร่างข้อบัญญัติคืนไปยังสภา อบจ. เพื่อพิจารณาใหม่ภายใน </a:t>
            </a:r>
            <a:r>
              <a:rPr lang="en-US" sz="1600" dirty="0" smtClean="0">
                <a:solidFill>
                  <a:schemeClr val="tx1"/>
                </a:solidFill>
              </a:rPr>
              <a:t>30</a:t>
            </a:r>
            <a:r>
              <a:rPr lang="th-TH" sz="1600" dirty="0" smtClean="0">
                <a:solidFill>
                  <a:schemeClr val="tx1"/>
                </a:solidFill>
              </a:rPr>
              <a:t> วันนับแต่วันที่ได้รับร่างคืนมา ถ้าสภา อบจ.</a:t>
            </a:r>
            <a:br>
              <a:rPr lang="th-TH" sz="1600" dirty="0" smtClean="0">
                <a:solidFill>
                  <a:schemeClr val="tx1"/>
                </a:solidFill>
              </a:rPr>
            </a:br>
            <a:r>
              <a:rPr lang="th-TH" sz="1600" dirty="0" smtClean="0">
                <a:solidFill>
                  <a:schemeClr val="tx1"/>
                </a:solidFill>
              </a:rPr>
              <a:t>ยังยืนยันให้ความเห็นชอบด้วยคะแนนเสียงไม่น้อยกว่าสองในสามของจำนวนสมาชิกเท่าที่มีอยู่ให้ดำเนินการประกาศร่างข้อบัญญัตินั้นใช้บังคับต่อไป</a:t>
            </a:r>
            <a:endParaRPr lang="th-TH" sz="1600" dirty="0">
              <a:solidFill>
                <a:schemeClr val="tx1"/>
              </a:solidFill>
            </a:endParaRPr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3669197" y="2705100"/>
            <a:ext cx="2171700" cy="1041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</a:rPr>
              <a:t>กรณี นายก อบจ. ไม่เห็นด้วยกับ</a:t>
            </a:r>
            <a:br>
              <a:rPr lang="th-TH" sz="1600" dirty="0" smtClean="0">
                <a:solidFill>
                  <a:schemeClr val="tx1"/>
                </a:solidFill>
              </a:rPr>
            </a:br>
            <a:r>
              <a:rPr lang="th-TH" sz="1600" dirty="0" smtClean="0">
                <a:solidFill>
                  <a:schemeClr val="tx1"/>
                </a:solidFill>
              </a:rPr>
              <a:t>ร่างข้อบัญญัติที่ได้รับความเห็นชอบจากสภา อบจ. แล้ว</a:t>
            </a:r>
            <a:endParaRPr lang="th-TH" sz="1600" dirty="0">
              <a:solidFill>
                <a:schemeClr val="tx1"/>
              </a:solidFill>
            </a:endParaRPr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6432550" y="2672693"/>
            <a:ext cx="2171700" cy="1041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</a:rPr>
              <a:t>ส่งร่างข้อบัญญัตินั้นให้ ผวจ. พิจารณา ภายใน </a:t>
            </a:r>
            <a:r>
              <a:rPr lang="en-US" sz="1600" dirty="0" smtClean="0">
                <a:solidFill>
                  <a:schemeClr val="tx1"/>
                </a:solidFill>
              </a:rPr>
              <a:t>7</a:t>
            </a:r>
            <a:r>
              <a:rPr lang="th-TH" sz="1600" dirty="0" smtClean="0">
                <a:solidFill>
                  <a:schemeClr val="tx1"/>
                </a:solidFill>
              </a:rPr>
              <a:t> วันนับแต่วันที่สภาให้ความเห็นชอบ เพื่อให้ ผวจ. วินิจฉัย ชี้ขาด</a:t>
            </a:r>
            <a:endParaRPr lang="th-TH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1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1546970" y="104310"/>
            <a:ext cx="9489330" cy="1381590"/>
          </a:xfrm>
        </p:spPr>
        <p:txBody>
          <a:bodyPr rtlCol="0">
            <a:normAutofit fontScale="90000"/>
          </a:bodyPr>
          <a:lstStyle/>
          <a:p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อำนาจ</a:t>
            </a: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หน้าที่ขององค์การบริหารส่วน</a:t>
            </a: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จังหวัด</a:t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th-TH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0" y="1244600"/>
            <a:ext cx="12192000" cy="5613400"/>
          </a:xfrm>
        </p:spPr>
        <p:txBody>
          <a:bodyPr rtlCol="0">
            <a:noAutofit/>
          </a:bodyPr>
          <a:lstStyle/>
          <a:p>
            <a:pPr marL="45720" indent="0" algn="thaiDist">
              <a:spcBef>
                <a:spcPts val="0"/>
              </a:spcBef>
              <a:buNone/>
            </a:pPr>
            <a:r>
              <a:rPr lang="th-TH" sz="32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การเสนอข้อบัญญัติองค์การบริหารส่วนจังหวัด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th-TH" sz="24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2. ข้อบัญญัติงบประมาณรายจ่ายประจำปี/งบประมาณรายจ่ายเพิ่มเติม มีขั้นตอนดังต่อไปนี้</a:t>
            </a:r>
          </a:p>
          <a:p>
            <a:pPr marL="45720" indent="0" algn="thaiDist">
              <a:spcBef>
                <a:spcPts val="0"/>
              </a:spcBef>
              <a:buNone/>
            </a:pPr>
            <a:endParaRPr lang="th-TH" sz="2800" dirty="0" smtClean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800100" y="2679700"/>
            <a:ext cx="2171700" cy="104140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สภามีมติเห็นชอบร่างข้อบัญญัติตามที่นายก/สมาชิกสภา/ราษฎร เสนอ แล้วแต่กรณี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4" name="ลูกศรขวา 3"/>
          <p:cNvSpPr/>
          <p:nvPr/>
        </p:nvSpPr>
        <p:spPr>
          <a:xfrm>
            <a:off x="3073400" y="3124200"/>
            <a:ext cx="4699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644900" y="2679700"/>
            <a:ext cx="2171700" cy="104140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</a:rPr>
              <a:t>ประธานสภาเสนอร่างข้อบัญญัตินั้นให้ ผวจ. พิจารณา ภายใน </a:t>
            </a:r>
            <a:r>
              <a:rPr lang="en-US" sz="1600" dirty="0" smtClean="0">
                <a:solidFill>
                  <a:schemeClr val="tx1"/>
                </a:solidFill>
              </a:rPr>
              <a:t>7</a:t>
            </a:r>
            <a:r>
              <a:rPr lang="th-TH" sz="1600" dirty="0" smtClean="0">
                <a:solidFill>
                  <a:schemeClr val="tx1"/>
                </a:solidFill>
              </a:rPr>
              <a:t> วันนับแต่วันที่สภาให้ความเห็นชอบ</a:t>
            </a:r>
            <a:endParaRPr lang="th-TH" sz="1600" dirty="0">
              <a:solidFill>
                <a:schemeClr val="tx1"/>
              </a:solidFill>
            </a:endParaRPr>
          </a:p>
        </p:txBody>
      </p:sp>
      <p:sp>
        <p:nvSpPr>
          <p:cNvPr id="8" name="ลูกศรขวา 7"/>
          <p:cNvSpPr/>
          <p:nvPr/>
        </p:nvSpPr>
        <p:spPr>
          <a:xfrm>
            <a:off x="5924550" y="3048000"/>
            <a:ext cx="4699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6489700" y="2679700"/>
            <a:ext cx="2171700" cy="104140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</a:rPr>
              <a:t>ผวจ. พิจารณาภายใน </a:t>
            </a:r>
            <a:r>
              <a:rPr lang="en-US" sz="1600" dirty="0" smtClean="0">
                <a:solidFill>
                  <a:schemeClr val="tx1"/>
                </a:solidFill>
              </a:rPr>
              <a:t>15</a:t>
            </a:r>
            <a:r>
              <a:rPr lang="th-TH" sz="1600" dirty="0" smtClean="0">
                <a:solidFill>
                  <a:schemeClr val="tx1"/>
                </a:solidFill>
              </a:rPr>
              <a:t> วันนับแต่ได้รับร่างข้อบัญญัติ และส่งร่างคืนประธานสภา</a:t>
            </a:r>
            <a:endParaRPr lang="th-TH" sz="1600" dirty="0">
              <a:solidFill>
                <a:schemeClr val="tx1"/>
              </a:solidFill>
            </a:endParaRPr>
          </a:p>
        </p:txBody>
      </p:sp>
      <p:sp>
        <p:nvSpPr>
          <p:cNvPr id="10" name="ลูกศรขวา 9"/>
          <p:cNvSpPr/>
          <p:nvPr/>
        </p:nvSpPr>
        <p:spPr>
          <a:xfrm rot="20029551">
            <a:off x="8763000" y="3048000"/>
            <a:ext cx="4699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9334500" y="2082800"/>
            <a:ext cx="2425700" cy="104140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</a:rPr>
              <a:t>กรณี ผวจ. พิจารณาไม่แล้วเสร็จภายใน </a:t>
            </a:r>
            <a:r>
              <a:rPr lang="en-US" sz="1600" dirty="0" smtClean="0">
                <a:solidFill>
                  <a:schemeClr val="tx1"/>
                </a:solidFill>
              </a:rPr>
              <a:t>15</a:t>
            </a:r>
            <a:r>
              <a:rPr lang="th-TH" sz="1600" dirty="0" smtClean="0">
                <a:solidFill>
                  <a:schemeClr val="tx1"/>
                </a:solidFill>
              </a:rPr>
              <a:t> วัน ถือว่า ผวจ. เห็นชอบกับร่างข้อบัญญัตินั้น</a:t>
            </a:r>
            <a:endParaRPr lang="th-TH" sz="1600" dirty="0">
              <a:solidFill>
                <a:schemeClr val="tx1"/>
              </a:solidFill>
            </a:endParaRPr>
          </a:p>
        </p:txBody>
      </p:sp>
      <p:sp>
        <p:nvSpPr>
          <p:cNvPr id="12" name="ลูกศรขวา 11"/>
          <p:cNvSpPr/>
          <p:nvPr/>
        </p:nvSpPr>
        <p:spPr>
          <a:xfrm rot="994873">
            <a:off x="8763000" y="3340479"/>
            <a:ext cx="4699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9340850" y="3175000"/>
            <a:ext cx="2419350" cy="104140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</a:rPr>
              <a:t>กรณี ผวจ. พิจารณาให้ความเห็นชอบกับร่างข้อบัญญัติดังกล่าว ให้ส่งร่างข้อบัญญัติให้นายก อบจ. ลงนามใช้บังคับต่อไป</a:t>
            </a:r>
            <a:endParaRPr lang="th-TH" sz="1600" dirty="0">
              <a:solidFill>
                <a:schemeClr val="tx1"/>
              </a:solidFill>
            </a:endParaRPr>
          </a:p>
        </p:txBody>
      </p:sp>
      <p:sp>
        <p:nvSpPr>
          <p:cNvPr id="16" name="ลูกศรขวา 15"/>
          <p:cNvSpPr/>
          <p:nvPr/>
        </p:nvSpPr>
        <p:spPr>
          <a:xfrm rot="5400000">
            <a:off x="7318375" y="3926406"/>
            <a:ext cx="400050" cy="1206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6579324" y="4246013"/>
            <a:ext cx="2171700" cy="1041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</a:rPr>
              <a:t>กรณี ผวจ. ไม่เห็นชอบกับร่างข้อบัญญัติดังกล่าว ให้ส่งร่างข้อบัญญัติดังกล่าวให้สภา อบจ. พิจารณาใหม่</a:t>
            </a:r>
            <a:endParaRPr lang="th-TH" sz="1600" dirty="0">
              <a:solidFill>
                <a:schemeClr val="tx1"/>
              </a:solidFill>
            </a:endParaRPr>
          </a:p>
        </p:txBody>
      </p:sp>
      <p:sp>
        <p:nvSpPr>
          <p:cNvPr id="18" name="ลูกศรขวา 17"/>
          <p:cNvSpPr/>
          <p:nvPr/>
        </p:nvSpPr>
        <p:spPr>
          <a:xfrm>
            <a:off x="8857035" y="4686300"/>
            <a:ext cx="4699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9432946" y="4361095"/>
            <a:ext cx="2425700" cy="1963505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</a:rPr>
              <a:t>ถ้าสภา อบจ. มีมติยืนยันตามร่างข้อบัญญัติเดิมด้วยคะแนนเสียงไม่น้อยกว่าสองในสามของจำนวนสมาชิกสภา อบจ. ทั้งหมดเท่าที่มีอยู่ ให้ประธานสภา อบจ. ส่งร่างให้นายก อบจ. ลงนามใช้บังคับ และแจ้งให้ ผวจ. ทราบต่อไป</a:t>
            </a:r>
          </a:p>
        </p:txBody>
      </p:sp>
      <p:sp>
        <p:nvSpPr>
          <p:cNvPr id="20" name="ลูกศรขวา 19"/>
          <p:cNvSpPr/>
          <p:nvPr/>
        </p:nvSpPr>
        <p:spPr>
          <a:xfrm rot="10800000">
            <a:off x="6011020" y="4705574"/>
            <a:ext cx="4699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3453205" y="4216399"/>
            <a:ext cx="2418339" cy="10710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</a:rPr>
              <a:t>ถ้าสภา อบจ. ไม่ยืนยันภายใน </a:t>
            </a:r>
            <a:r>
              <a:rPr lang="en-US" sz="1600" dirty="0" smtClean="0">
                <a:solidFill>
                  <a:schemeClr val="tx1"/>
                </a:solidFill>
              </a:rPr>
              <a:t>30</a:t>
            </a:r>
            <a:r>
              <a:rPr lang="th-TH" sz="1600" dirty="0" smtClean="0">
                <a:solidFill>
                  <a:schemeClr val="tx1"/>
                </a:solidFill>
              </a:rPr>
              <a:t> วัน</a:t>
            </a:r>
            <a:br>
              <a:rPr lang="th-TH" sz="1600" dirty="0" smtClean="0">
                <a:solidFill>
                  <a:schemeClr val="tx1"/>
                </a:solidFill>
              </a:rPr>
            </a:br>
            <a:r>
              <a:rPr lang="th-TH" sz="1600" dirty="0" smtClean="0">
                <a:solidFill>
                  <a:schemeClr val="tx1"/>
                </a:solidFill>
              </a:rPr>
              <a:t>นับแต่วันที่ได้รับร่างข้อบัญญัติหรือยืนยันร่างข้อบัญญัติเดิมด้วยคะแนนเสียงน้อยกว่าสองในสาม </a:t>
            </a:r>
            <a:r>
              <a:rPr lang="th-TH" sz="1600" b="1" dirty="0" smtClean="0">
                <a:solidFill>
                  <a:schemeClr val="tx1"/>
                </a:solidFill>
              </a:rPr>
              <a:t>ให้ร่างฯ นั้นตกไป</a:t>
            </a:r>
            <a:endParaRPr lang="th-TH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th-TH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คำบรรยาย</a:t>
            </a:r>
            <a:endParaRPr lang="th-TH" sz="4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1371600" y="1485900"/>
            <a:ext cx="9291828" cy="4445000"/>
          </a:xfrm>
        </p:spPr>
        <p:txBody>
          <a:bodyPr rtlCol="0">
            <a:noAutofit/>
          </a:bodyPr>
          <a:lstStyle/>
          <a:p>
            <a:pPr rtl="0"/>
            <a:r>
              <a:rPr lang="th-TH" sz="3200" b="1" dirty="0" smtClean="0">
                <a:solidFill>
                  <a:schemeClr val="bg2">
                    <a:lumMod val="50000"/>
                  </a:schemeClr>
                </a:solidFill>
              </a:rPr>
              <a:t>ความหมาย/ความเป็นมา</a:t>
            </a:r>
            <a:endParaRPr lang="th-TH" sz="32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th-TH" sz="3200" b="1" dirty="0">
                <a:solidFill>
                  <a:schemeClr val="accent1">
                    <a:lumMod val="75000"/>
                  </a:schemeClr>
                </a:solidFill>
              </a:rPr>
              <a:t>โครงสร้างองค์การบริหารส่วน</a:t>
            </a:r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</a:rPr>
              <a:t>จังหวัด</a:t>
            </a:r>
          </a:p>
          <a:p>
            <a:r>
              <a:rPr lang="th-TH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อำนาจหน้าที่ขององค์การบริหารส่วน</a:t>
            </a:r>
            <a:r>
              <a:rPr lang="th-TH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จังหวัด</a:t>
            </a:r>
          </a:p>
          <a:p>
            <a:r>
              <a:rPr lang="th-TH" sz="3200" b="1" dirty="0">
                <a:solidFill>
                  <a:schemeClr val="accent6">
                    <a:lumMod val="75000"/>
                  </a:schemeClr>
                </a:solidFill>
              </a:rPr>
              <a:t>การบริหารการคลัง</a:t>
            </a:r>
            <a:r>
              <a:rPr lang="th-TH" sz="3200" b="1" dirty="0" smtClean="0">
                <a:solidFill>
                  <a:schemeClr val="accent6">
                    <a:lumMod val="75000"/>
                  </a:schemeClr>
                </a:solidFill>
              </a:rPr>
              <a:t>ขององค์การบริหารส่วนจังหวัด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200" b="1" dirty="0">
                <a:solidFill>
                  <a:srgbClr val="7030A0"/>
                </a:solidFill>
              </a:rPr>
              <a:t>การกำกับดูแลองค์การบริหารส่วนจังหวัด</a:t>
            </a:r>
            <a:endParaRPr lang="en-US" sz="3200" b="1" dirty="0">
              <a:solidFill>
                <a:srgbClr val="7030A0"/>
              </a:solidFill>
            </a:endParaRPr>
          </a:p>
          <a:p>
            <a:r>
              <a:rPr lang="th-TH" sz="3200" b="1" dirty="0" smtClean="0">
                <a:solidFill>
                  <a:schemeClr val="bg1">
                    <a:lumMod val="50000"/>
                  </a:schemeClr>
                </a:solidFill>
              </a:rPr>
              <a:t>บทสรุป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1546970" y="104310"/>
            <a:ext cx="9489330" cy="1381590"/>
          </a:xfrm>
        </p:spPr>
        <p:txBody>
          <a:bodyPr rtlCol="0">
            <a:normAutofit fontScale="90000"/>
          </a:bodyPr>
          <a:lstStyle/>
          <a:p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อำนาจ</a:t>
            </a: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หน้าที่ขององค์การบริหารส่วน</a:t>
            </a: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จังหวัด</a:t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th-TH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0" y="1244600"/>
            <a:ext cx="12192000" cy="5613400"/>
          </a:xfrm>
        </p:spPr>
        <p:txBody>
          <a:bodyPr rtlCol="0">
            <a:noAutofit/>
          </a:bodyPr>
          <a:lstStyle/>
          <a:p>
            <a:pPr marL="45720" indent="0" algn="thaiDist">
              <a:spcBef>
                <a:spcPts val="0"/>
              </a:spcBef>
              <a:buNone/>
            </a:pPr>
            <a:r>
              <a:rPr lang="th-TH" sz="32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การเสนอข้อบัญญัติองค์การบริหารส่วนจังหวัด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th-TH" sz="24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2. ข้อบัญญัติงบประมาณรายจ่ายประจำปี/งบประมาณ</a:t>
            </a:r>
            <a:r>
              <a:rPr lang="th-TH" sz="24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รายจ่ายเพิ่มเติม </a:t>
            </a:r>
            <a:r>
              <a:rPr lang="th-TH" sz="24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มีขั้นตอนดังต่อไปนี้ </a:t>
            </a:r>
            <a:r>
              <a:rPr lang="th-TH" sz="2400" b="1" u="sng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(กรณีสภา อบจ. ไม่รับหลักการ)</a:t>
            </a:r>
          </a:p>
          <a:p>
            <a:pPr marL="45720" indent="0" algn="thaiDist">
              <a:spcBef>
                <a:spcPts val="0"/>
              </a:spcBef>
              <a:buNone/>
            </a:pPr>
            <a:endParaRPr lang="th-TH" sz="2800" dirty="0" smtClean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524328" y="2665186"/>
            <a:ext cx="2171700" cy="1041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accent3">
                    <a:lumMod val="50000"/>
                  </a:schemeClr>
                </a:solidFill>
              </a:rPr>
              <a:t>กรณีสภา อบจ. ไม่รับหลักการร่างข้อบัญญัติงบประมาณรายจ่าย/เพิ่มเติม</a:t>
            </a:r>
            <a:endParaRPr lang="th-TH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ลูกศรขวา 3"/>
          <p:cNvSpPr/>
          <p:nvPr/>
        </p:nvSpPr>
        <p:spPr>
          <a:xfrm>
            <a:off x="2754086" y="3109686"/>
            <a:ext cx="4699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265714" y="2679700"/>
            <a:ext cx="2550886" cy="1674586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</a:rPr>
              <a:t>ให้ ผวจ. ตั้งคณะกรรมการคณะหนึ่งประกอบด้วยกรรมการจำนวน </a:t>
            </a:r>
            <a:r>
              <a:rPr lang="en-US" sz="1600" dirty="0" smtClean="0">
                <a:solidFill>
                  <a:schemeClr val="tx1"/>
                </a:solidFill>
              </a:rPr>
              <a:t>15</a:t>
            </a:r>
            <a:r>
              <a:rPr lang="th-TH" sz="1600" dirty="0" smtClean="0">
                <a:solidFill>
                  <a:schemeClr val="tx1"/>
                </a:solidFill>
              </a:rPr>
              <a:t> คน</a:t>
            </a:r>
          </a:p>
          <a:p>
            <a:pPr algn="ctr">
              <a:buFontTx/>
              <a:buChar char="-"/>
            </a:pPr>
            <a:r>
              <a:rPr lang="th-TH" sz="1600" dirty="0" smtClean="0">
                <a:solidFill>
                  <a:schemeClr val="tx1"/>
                </a:solidFill>
              </a:rPr>
              <a:t>สมาชิกสภา อบจ. จำนวน </a:t>
            </a:r>
            <a:r>
              <a:rPr lang="en-US" sz="1600" dirty="0" smtClean="0">
                <a:solidFill>
                  <a:schemeClr val="tx1"/>
                </a:solidFill>
              </a:rPr>
              <a:t>7</a:t>
            </a:r>
            <a:r>
              <a:rPr lang="th-TH" sz="1600" dirty="0" smtClean="0">
                <a:solidFill>
                  <a:schemeClr val="tx1"/>
                </a:solidFill>
              </a:rPr>
              <a:t> คน</a:t>
            </a:r>
          </a:p>
          <a:p>
            <a:pPr algn="ctr">
              <a:buFontTx/>
              <a:buChar char="-"/>
            </a:pPr>
            <a:r>
              <a:rPr lang="th-TH" sz="1600" dirty="0" smtClean="0">
                <a:solidFill>
                  <a:schemeClr val="tx1"/>
                </a:solidFill>
              </a:rPr>
              <a:t>นายก อบจ. เสนอ จำนวน </a:t>
            </a:r>
            <a:r>
              <a:rPr lang="en-US" sz="1600" dirty="0" smtClean="0">
                <a:solidFill>
                  <a:schemeClr val="tx1"/>
                </a:solidFill>
              </a:rPr>
              <a:t>7</a:t>
            </a:r>
            <a:r>
              <a:rPr lang="th-TH" sz="1600" dirty="0" smtClean="0">
                <a:solidFill>
                  <a:schemeClr val="tx1"/>
                </a:solidFill>
              </a:rPr>
              <a:t> คน</a:t>
            </a:r>
          </a:p>
          <a:p>
            <a:pPr algn="ctr"/>
            <a:r>
              <a:rPr lang="th-TH" sz="1600" dirty="0" smtClean="0">
                <a:solidFill>
                  <a:schemeClr val="tx1"/>
                </a:solidFill>
              </a:rPr>
              <a:t>โดยกรรมการทั้ง </a:t>
            </a:r>
            <a:r>
              <a:rPr lang="en-US" sz="1600" dirty="0" smtClean="0">
                <a:solidFill>
                  <a:schemeClr val="tx1"/>
                </a:solidFill>
              </a:rPr>
              <a:t>14</a:t>
            </a:r>
            <a:r>
              <a:rPr lang="th-TH" sz="1600" dirty="0" smtClean="0">
                <a:solidFill>
                  <a:schemeClr val="tx1"/>
                </a:solidFill>
              </a:rPr>
              <a:t> คน</a:t>
            </a:r>
            <a:br>
              <a:rPr lang="th-TH" sz="1600" dirty="0" smtClean="0">
                <a:solidFill>
                  <a:schemeClr val="tx1"/>
                </a:solidFill>
              </a:rPr>
            </a:br>
            <a:r>
              <a:rPr lang="th-TH" sz="1600" dirty="0" smtClean="0">
                <a:solidFill>
                  <a:schemeClr val="tx1"/>
                </a:solidFill>
              </a:rPr>
              <a:t>เลือกบุคคลภายนอกเป็นประธาน </a:t>
            </a:r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th-TH" sz="1600" dirty="0" smtClean="0">
                <a:solidFill>
                  <a:schemeClr val="tx1"/>
                </a:solidFill>
              </a:rPr>
              <a:t> คน</a:t>
            </a:r>
            <a:endParaRPr lang="th-TH" sz="1600" dirty="0">
              <a:solidFill>
                <a:schemeClr val="tx1"/>
              </a:solidFill>
            </a:endParaRPr>
          </a:p>
        </p:txBody>
      </p:sp>
      <p:sp>
        <p:nvSpPr>
          <p:cNvPr id="8" name="ลูกศรขวา 7"/>
          <p:cNvSpPr/>
          <p:nvPr/>
        </p:nvSpPr>
        <p:spPr>
          <a:xfrm>
            <a:off x="5924550" y="3048000"/>
            <a:ext cx="4699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6489700" y="2679700"/>
            <a:ext cx="2171700" cy="104140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</a:rPr>
              <a:t>ให้คณะกรรมการพิจารณาร่างข้อบัญญัติให้แล้วเสร็จภายใน </a:t>
            </a:r>
            <a:r>
              <a:rPr lang="en-US" sz="1600" dirty="0" smtClean="0">
                <a:solidFill>
                  <a:schemeClr val="tx1"/>
                </a:solidFill>
              </a:rPr>
              <a:t>15</a:t>
            </a:r>
            <a:r>
              <a:rPr lang="th-TH" sz="1600" dirty="0" smtClean="0">
                <a:solidFill>
                  <a:schemeClr val="tx1"/>
                </a:solidFill>
              </a:rPr>
              <a:t> วันนับแต่วันที่ได้ตั้งประธาน</a:t>
            </a:r>
            <a:endParaRPr lang="th-TH" sz="1600" dirty="0">
              <a:solidFill>
                <a:schemeClr val="tx1"/>
              </a:solidFill>
            </a:endParaRPr>
          </a:p>
        </p:txBody>
      </p:sp>
      <p:sp>
        <p:nvSpPr>
          <p:cNvPr id="10" name="ลูกศรขวา 9"/>
          <p:cNvSpPr/>
          <p:nvPr/>
        </p:nvSpPr>
        <p:spPr>
          <a:xfrm>
            <a:off x="8752712" y="3046720"/>
            <a:ext cx="347745" cy="10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9219774" y="2558144"/>
            <a:ext cx="2783541" cy="1595718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</a:rPr>
              <a:t>ให้ ผวจ. ส่งร่างข้อบัญญัติที่ผ่านการพิจารณาของคณะกรรมการ ให้นายก อบจ. เสนอร่างข้อบัญญัติต่อสภา อบจ. ภายใน </a:t>
            </a:r>
            <a:r>
              <a:rPr lang="en-US" sz="1600" dirty="0" smtClean="0">
                <a:solidFill>
                  <a:schemeClr val="tx1"/>
                </a:solidFill>
              </a:rPr>
              <a:t>7</a:t>
            </a:r>
            <a:r>
              <a:rPr lang="th-TH" sz="1600" dirty="0" smtClean="0">
                <a:solidFill>
                  <a:schemeClr val="tx1"/>
                </a:solidFill>
              </a:rPr>
              <a:t> วันนับแต่วันที่ได้รับร่างข้อบัญญัติจาก ผวจ. </a:t>
            </a:r>
            <a:endParaRPr lang="th-TH" sz="1600" dirty="0">
              <a:solidFill>
                <a:schemeClr val="tx1"/>
              </a:solidFill>
            </a:endParaRPr>
          </a:p>
        </p:txBody>
      </p:sp>
      <p:sp>
        <p:nvSpPr>
          <p:cNvPr id="16" name="ลูกศรขวา 15"/>
          <p:cNvSpPr/>
          <p:nvPr/>
        </p:nvSpPr>
        <p:spPr>
          <a:xfrm rot="5400000">
            <a:off x="10235745" y="4550521"/>
            <a:ext cx="400050" cy="1206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9202057" y="5153155"/>
            <a:ext cx="2801258" cy="1494387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</a:rPr>
              <a:t>กรณี นายก อบจ. ไม่เสนอร่างข้อบัญญัตินั้นต่อ สภา อบจ. ภายในกำหนดระยะเวลา ให้ ผวจ. รายงานต่อรัฐมนตรีเพื่อสั่งให้ นายก อบจ. พ้นจากตำแหน่ง</a:t>
            </a:r>
            <a:endParaRPr lang="th-TH" sz="1600" dirty="0">
              <a:solidFill>
                <a:schemeClr val="tx1"/>
              </a:solidFill>
            </a:endParaRPr>
          </a:p>
        </p:txBody>
      </p:sp>
      <p:sp>
        <p:nvSpPr>
          <p:cNvPr id="20" name="ลูกศรขวา 19"/>
          <p:cNvSpPr/>
          <p:nvPr/>
        </p:nvSpPr>
        <p:spPr>
          <a:xfrm rot="8878022">
            <a:off x="8870334" y="4516888"/>
            <a:ext cx="4699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2" name="สี่เหลี่ยมผืนผ้ามุมมน 16"/>
          <p:cNvSpPr/>
          <p:nvPr/>
        </p:nvSpPr>
        <p:spPr>
          <a:xfrm>
            <a:off x="6096000" y="4725015"/>
            <a:ext cx="2801258" cy="14943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</a:rPr>
              <a:t>กรณีนายก อบจ. เสนอร่างข้อบัญญัติต่อสภา </a:t>
            </a:r>
            <a:r>
              <a:rPr lang="th-TH" sz="1600" dirty="0" err="1" smtClean="0">
                <a:solidFill>
                  <a:schemeClr val="tx1"/>
                </a:solidFill>
              </a:rPr>
              <a:t>อบจ</a:t>
            </a:r>
            <a:r>
              <a:rPr lang="th-TH" sz="1600" dirty="0" smtClean="0">
                <a:solidFill>
                  <a:schemeClr val="tx1"/>
                </a:solidFill>
              </a:rPr>
              <a:t>. ให้สภา </a:t>
            </a:r>
            <a:r>
              <a:rPr lang="th-TH" sz="1600" dirty="0" err="1" smtClean="0">
                <a:solidFill>
                  <a:schemeClr val="tx1"/>
                </a:solidFill>
              </a:rPr>
              <a:t>อบจ</a:t>
            </a:r>
            <a:r>
              <a:rPr lang="th-TH" sz="1600" dirty="0" smtClean="0">
                <a:solidFill>
                  <a:schemeClr val="tx1"/>
                </a:solidFill>
              </a:rPr>
              <a:t>. พิจารณาร่างข้อบัญญัติแล้วเสร็จภายใน </a:t>
            </a:r>
            <a:r>
              <a:rPr lang="en-US" sz="1600" dirty="0" smtClean="0">
                <a:solidFill>
                  <a:schemeClr val="tx1"/>
                </a:solidFill>
              </a:rPr>
              <a:t>30</a:t>
            </a:r>
            <a:r>
              <a:rPr lang="th-TH" sz="1600" dirty="0" smtClean="0">
                <a:solidFill>
                  <a:schemeClr val="tx1"/>
                </a:solidFill>
              </a:rPr>
              <a:t> วันนับแต่ได้รับร่างฯ</a:t>
            </a:r>
          </a:p>
          <a:p>
            <a:pPr algn="ctr"/>
            <a:r>
              <a:rPr lang="th-TH" sz="1600" dirty="0" smtClean="0">
                <a:solidFill>
                  <a:schemeClr val="tx1"/>
                </a:solidFill>
              </a:rPr>
              <a:t>จากนายก </a:t>
            </a:r>
            <a:r>
              <a:rPr lang="th-TH" sz="1600" dirty="0" err="1" smtClean="0">
                <a:solidFill>
                  <a:schemeClr val="tx1"/>
                </a:solidFill>
              </a:rPr>
              <a:t>อบจ</a:t>
            </a:r>
            <a:r>
              <a:rPr lang="th-TH" sz="1600" dirty="0" smtClean="0">
                <a:solidFill>
                  <a:schemeClr val="tx1"/>
                </a:solidFill>
              </a:rPr>
              <a:t>.</a:t>
            </a:r>
            <a:endParaRPr lang="th-TH" sz="1600" dirty="0">
              <a:solidFill>
                <a:schemeClr val="tx1"/>
              </a:solidFill>
            </a:endParaRPr>
          </a:p>
        </p:txBody>
      </p:sp>
      <p:sp>
        <p:nvSpPr>
          <p:cNvPr id="15" name="ลูกศรขวา 14"/>
          <p:cNvSpPr/>
          <p:nvPr/>
        </p:nvSpPr>
        <p:spPr>
          <a:xfrm rot="10800000">
            <a:off x="5556251" y="5549447"/>
            <a:ext cx="4699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8" name="สี่เหลี่ยมผืนผ้ามุมมน 16"/>
          <p:cNvSpPr/>
          <p:nvPr/>
        </p:nvSpPr>
        <p:spPr>
          <a:xfrm>
            <a:off x="2477183" y="4757349"/>
            <a:ext cx="2879724" cy="14943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rgbClr val="FFFF00"/>
                </a:solidFill>
              </a:rPr>
              <a:t>หากสภา </a:t>
            </a:r>
            <a:r>
              <a:rPr lang="th-TH" sz="1600" dirty="0" err="1" smtClean="0">
                <a:solidFill>
                  <a:srgbClr val="FFFF00"/>
                </a:solidFill>
              </a:rPr>
              <a:t>อบจ</a:t>
            </a:r>
            <a:r>
              <a:rPr lang="th-TH" sz="1600" dirty="0" smtClean="0">
                <a:solidFill>
                  <a:srgbClr val="FFFF00"/>
                </a:solidFill>
              </a:rPr>
              <a:t>. พิจารณาไม่แล้วเสร็จภายในกำหนดหรือมีมติไม่เห็นชอบให้ตราข้อบัญญัติ ให้ร่างข้อบัญญัตินั้นตกไป และให้ใช้ข้อบัญญัติงบประมาณรายจ่ายในปีที่แล้วไปพลางก่อน ในกรณีนี้ให้ ผวจ. เสนอ รัฐมนตรีมีคำสั่งยุบสภา </a:t>
            </a:r>
            <a:r>
              <a:rPr lang="th-TH" sz="1600" dirty="0" err="1" smtClean="0">
                <a:solidFill>
                  <a:srgbClr val="FFFF00"/>
                </a:solidFill>
              </a:rPr>
              <a:t>อบจ</a:t>
            </a:r>
            <a:r>
              <a:rPr lang="th-TH" sz="1600" dirty="0" smtClean="0">
                <a:solidFill>
                  <a:srgbClr val="FFFF00"/>
                </a:solidFill>
              </a:rPr>
              <a:t>.</a:t>
            </a:r>
            <a:endParaRPr lang="th-TH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1214846" y="104310"/>
            <a:ext cx="9821454" cy="1032159"/>
          </a:xfrm>
        </p:spPr>
        <p:txBody>
          <a:bodyPr rtlCol="0">
            <a:normAutofit fontScale="90000"/>
          </a:bodyPr>
          <a:lstStyle/>
          <a:p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การบริหารการคลังขององค์การบริหารส่วนจังหวัด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698500" y="1244600"/>
            <a:ext cx="10807700" cy="5430520"/>
          </a:xfrm>
        </p:spPr>
        <p:txBody>
          <a:bodyPr rtlCol="0">
            <a:noAutofit/>
          </a:bodyPr>
          <a:lstStyle/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รายได้ของ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อบจ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มาจากภาษีชนิดต่างๆ ที่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อบจ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เป็นผู้จัดเก็บเอง ได้แก่ ภาษีบำรุงท้องที่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ภาษี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โรงเรือนและที่ดิน ภาษีป้ายและค่าธรรมเนียมต่างๆ บางส่วนมาจากภาษีบางชนิดที่รัฐบาลเป็นผู้จัดเก็บเองแล้วจัดสรรให้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อบจ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ตัวอย่างของภาษีเหล่านี้ที่เรารู้จักดี ได้แก่ ภาษีมูลค่าเพิ่ม จัดเก็บโดยกรมสรรพากร ภาษีและค่าธรรมเนียมรถยนต์และล้อเลื่อน จัดเก็บโดยกรมการขนส่งทางบก ค่าภาคหลวงแร่และค่าภาคหลวงปิโตรเลียม โดยกรมทรัพยากรธรณี เป็นต้น และบางส่วนมาจากเงินอุดหนุนของรัฐบาล นอกจากนี้ พ.ร.บ. องค์การบริหารส่วนจังหวัด พ.ศ.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2540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ยัง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กำหนดให้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อบจ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มีอำนาจออกข้อบัญญัติเพื่อเก็บภาษี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ดังต่อไปนี้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1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ภาษีบำรุง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อบจ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จากสถานค้าปลีกน้ำมันเบนซิน น้ำมันดีเซล และน้ำมันที่คล้ายกัน และก๊าซปิโตรเลียมไม่เกินลิตรละห้าสตางค์ ยาสูบไม่เกินมวนละห้าสตางค์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2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ค่าธรรมเนียมบำรุง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อบจ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จากผู้พักในโรงแรม ตามหลักเกณฑ์และอัตราที่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กำหนดใน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กฎกระทรวง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3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ภาษีอากรและค่าธรรมเนียมเพิ่มขึ้นจากภาษีธุรกิจเฉพาะตามประมวลรัษฎากร ค่าธรรมเนียม ใบอนุญาตขายสุราและใบอนุญาตเล่นการพนันไม่เกินร้อยละสิบ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702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1214846" y="104310"/>
            <a:ext cx="9821454" cy="1032159"/>
          </a:xfrm>
        </p:spPr>
        <p:txBody>
          <a:bodyPr rtlCol="0">
            <a:normAutofit fontScale="90000"/>
          </a:bodyPr>
          <a:lstStyle/>
          <a:p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การบริหารการคลังขององค์การบริหารส่วนจังหวัด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698500" y="1244600"/>
            <a:ext cx="10807700" cy="5430520"/>
          </a:xfrm>
        </p:spPr>
        <p:txBody>
          <a:bodyPr rtlCol="0">
            <a:noAutofit/>
          </a:bodyPr>
          <a:lstStyle/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4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ภาษีมูลค่าเพิ่ม เพิ่มขึ้นจากอัตราที่เรียกเก็บตามประมวลรัษฎากร กรณีที่ประมวลรัษฎากรเก็บภาษีมูลค่าเพิ่มในอัตราร้อยละศูนย์ ให้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อบจ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เก็บในอัตราร้อยละศูนย์ กรณีที่ประมวลรัษฎากรเก็บในอัตราอื่น ให้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อบจ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เก็บหนึ่งในเก้าของอัตราภาษีมูลค่าเพิ่มที่เรียกเก็บตามประมวลรัษฎากร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5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ค่าธรรมเนียมใดๆ จากผู้ใช้หรือได้รับประโยชน์จากบริการสาธารณะที่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อบจ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จัดให้มีขึ้นตามระเบียบที่กระทรวงมหาดไทยกำหนดเมื่อ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อบจ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มีรายได้ก็จำเป็นต้องกำหนดแนวทางในการใช้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จ่ายซึ่ง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ระดับประเทศ</a:t>
            </a:r>
            <a:b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บริหารงบประมาณแผ่นดินจะกระทำโดยร่างพระราชบัญญัติงบประมาณรายจ่ายประจำปี ร่าง พ.ร.บ.งบประมาณรายจ่ายประจำปีนี้จะต้องได้รับความเห็นชอบจากสภาก่อน รัฐบาลจึงจะนำงบประมาณไปใช้จ่ายในการบริหารประเทศได้ การบริหารงบประมาณ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อบจ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ก็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ใช้หลักการ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เดียวกัน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กล่าวคือ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ฝ่ายบริหารจะต้องจัดทำร่างข้อบัญญัติงบประมาณรายจ่ายประจำปี เพื่อให้สภาองค์การบริหารส่วนจังหวัดพิจารณาให้ความเห็นชอบก่อน ฝ่ายบริหาร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คือนายก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องค์การบริหารส่วน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จังหวัดจึง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จะนำเงินงบประมาณไปใช้จ่ายได้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33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1214846" y="104310"/>
            <a:ext cx="9821454" cy="1032159"/>
          </a:xfrm>
        </p:spPr>
        <p:txBody>
          <a:bodyPr rtlCol="0">
            <a:normAutofit fontScale="90000"/>
          </a:bodyPr>
          <a:lstStyle/>
          <a:p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การบริหารการคลังขององค์การบริหารส่วนจังหวัด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698500" y="1244600"/>
            <a:ext cx="10807700" cy="5430520"/>
          </a:xfrm>
        </p:spPr>
        <p:txBody>
          <a:bodyPr rtlCol="0">
            <a:noAutofit/>
          </a:bodyPr>
          <a:lstStyle/>
          <a:p>
            <a:pPr marL="45720" indent="0" algn="thaiDist">
              <a:spcBef>
                <a:spcPts val="0"/>
              </a:spcBef>
              <a:buNone/>
            </a:pP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องค์การบริหารส่วนจังหวัดอาจมีรายได้ ดังต่อไปนี้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ภาษีอากรตามที่มีกฎหมายบัญญัติไว้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ค่าธรรมเนียม ค่าใบอนุญาต และค่าปรับ ตามที่มีกฎหมายบัญญัติไว้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รายได้จากทรัพย์สินขององค์การบริหารส่วนจังหวัด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รายได้จากสาธารณูปโภคขององค์การบริหารส่วนจังหวัด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รายได้จากการพาณิชย์ขององค์การบริหารส่วนจังหวัด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พันธบัตรหรือเงินกู้ตามที่มีกฎหมายบัญญัติไว้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เงินกู้จากกระทรวง ทบวง กรม องค์การ หรือนิติบุคคลต่างๆ ซึ่งได้รับความเห็นชอบจากรัฐมนตรี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เงินอุดหนุนหรือรายได้อื่นตามที่รัฐบาลหรือหน่วยงานของรัฐจัดสรรให้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เงินและทรัพย์สินอย่างอื่นที่มีผู้อุทิศให้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รายได้อื่นตามที่มีกฎหมายบัญญัติให้เป็นขององค์การบริหารส่วนจังหวัด</a:t>
            </a:r>
            <a:endParaRPr lang="en-US" sz="28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497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1214846" y="104310"/>
            <a:ext cx="9821454" cy="1032159"/>
          </a:xfrm>
        </p:spPr>
        <p:txBody>
          <a:bodyPr rtlCol="0">
            <a:normAutofit fontScale="90000"/>
          </a:bodyPr>
          <a:lstStyle/>
          <a:p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การบริหารการคลังขององค์การบริหารส่วนจังหวัด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698500" y="1244600"/>
            <a:ext cx="10807700" cy="5430520"/>
          </a:xfrm>
        </p:spPr>
        <p:txBody>
          <a:bodyPr rtlCol="0">
            <a:noAutofit/>
          </a:bodyPr>
          <a:lstStyle/>
          <a:p>
            <a:pPr marL="45720" indent="0" algn="thaiDist">
              <a:spcBef>
                <a:spcPts val="0"/>
              </a:spcBef>
              <a:buNone/>
            </a:pP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องค์การบริหารส่วนจังหวัดอาจมีรายจ่าย ดังต่อไปนี้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เงินเดือน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ค่าจ้าง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เงินตอบแทนอื่นๆ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ค่าใช้สอย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ค่าวัสดุ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ค่าครุภัณฑ์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ค่าที่ดิน สิ่งก่อสร้าง และทรัพย์สินอื่นๆ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เงินอุดหนุน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รายจ่ายอื่นใดตามที่มีข้อผูกพัน หรือตามที่มีกฎหมายหรือระเบียบของกระทรวงมหาดไทยกำหนดไว้</a:t>
            </a:r>
          </a:p>
          <a:p>
            <a:pPr marL="45720" indent="0" algn="thaiDist">
              <a:spcBef>
                <a:spcPts val="0"/>
              </a:spcBef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22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1214846" y="104310"/>
            <a:ext cx="9821454" cy="1032159"/>
          </a:xfrm>
        </p:spPr>
        <p:txBody>
          <a:bodyPr rtlCol="0">
            <a:normAutofit fontScale="90000"/>
          </a:bodyPr>
          <a:lstStyle/>
          <a:p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rgbClr val="7030A0"/>
                </a:solidFill>
              </a:rPr>
              <a:t>การกำกับดูแลองค์การบริหารส่วนจังหวัด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698500" y="1244600"/>
            <a:ext cx="10807700" cy="5430520"/>
          </a:xfrm>
        </p:spPr>
        <p:txBody>
          <a:bodyPr rtlCol="0">
            <a:noAutofit/>
          </a:bodyPr>
          <a:lstStyle/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</a:t>
            </a:r>
            <a:r>
              <a:rPr lang="th-TH" sz="28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องค์การบริหารส่วนจังหวัดเป็นราชการบริหารส่วนท้องถิ่นรูปแบบหนึ่ง และเป็นส่วนหนึ่งของระเบียบบริหารราชการแผ่นดิน ตามหลักการการกระจายอำนาจโดยรัฐบาลกลาง ที่มุ่งกระจายอำนาจให้องค์กรปกครองส่วนท้องถิ่น ซึ่งมีผู้บริหารมาจากเลือกตั้งของประชาชนในพื้นที่หรือโดยความเห็นชอบของสภาท้องถิ่น และดำเนินการบริหารงานพัฒนาท้องถิ่นภายใต้การกำกับดูแลของรัฐบาลผ่านทางจังหวัด การควบคุมกำกับดูแลจึงต้องกระทำเท่าที่จำเป็น ตามบทบัญญัติของรัฐธรรมนูญแห่งราชอาณาจักรไทย และตามพระราชบัญญัติองค์การบริหารส่วนจังหวัด พ.ศ. </a:t>
            </a:r>
            <a:r>
              <a:rPr lang="en-US" sz="28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2540 </a:t>
            </a:r>
            <a:r>
              <a:rPr lang="th-TH" sz="28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 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28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28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ระดับ</a:t>
            </a:r>
            <a:r>
              <a:rPr lang="th-TH" sz="28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 </a:t>
            </a:r>
            <a:r>
              <a:rPr lang="th-TH" sz="28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โดยรัฐมนตรีว่าการกระทรวงมหาดไทย มีอำนาจกำกับดูแลการปฏิบัติราชการขององค์การบริหารส่วนจังหวัด เพื่อปฏิบัติให้เป็นไปตามกฎหมาย กฎระเบียบ ข้อบังคับของทางราชการ หากมีการฝ่าฝืนหรือไม่ปฏิบัติให้เป็นไปตามกฎหมาย กฎระเบียบ ข้อบังคับของราชการ ผู้ว่าราชการจังหวัดจะรายงานรัฐมนตรีว่าการกระทรวงมหาดไทยเพื่อวินิจฉัยสั่งการในเรื่องต่างๆ ที่ได้รับรายงานมา เช่น วินิจฉัยเกี่ยวกับการยับยั้งการปฏิบัติการขององค์การบริหารส่วนจังหวัด การเพิกถอนมติของสภาองค์การบริหารส่วนจังหวัด 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โดยผู้ว่า</a:t>
            </a:r>
            <a:r>
              <a:rPr lang="th-TH" sz="28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ราชการ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</a:t>
            </a:r>
            <a:b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8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สั่งให้นายกองค์การบริหารส่วนจังหวัดพ้นจากตำแหน่ง การยุบสภาองค์การบริหารส่วนจังหวัด</a:t>
            </a:r>
            <a:endParaRPr lang="en-US" sz="28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endParaRPr lang="en-US" sz="28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endParaRPr lang="en-US" sz="28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937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1214846" y="104310"/>
            <a:ext cx="9821454" cy="1032159"/>
          </a:xfrm>
        </p:spPr>
        <p:txBody>
          <a:bodyPr rtlCol="0">
            <a:normAutofit fontScale="90000"/>
          </a:bodyPr>
          <a:lstStyle/>
          <a:p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rgbClr val="7030A0"/>
                </a:solidFill>
              </a:rPr>
              <a:t>การกำกับดูแลองค์การบริหารส่วนจังหวัด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698500" y="1244600"/>
            <a:ext cx="10807700" cy="5430520"/>
          </a:xfrm>
        </p:spPr>
        <p:txBody>
          <a:bodyPr rtlCol="0">
            <a:noAutofit/>
          </a:bodyPr>
          <a:lstStyle/>
          <a:p>
            <a:pPr marL="45720" indent="0" algn="thaiDist">
              <a:spcBef>
                <a:spcPts val="0"/>
              </a:spcBef>
              <a:buNone/>
            </a:pP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28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28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ระดับจังหวัด</a:t>
            </a:r>
            <a:r>
              <a:rPr lang="th-TH" sz="28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th-TH" sz="28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ผู้ว่าราชการจังหวัดมีอำนาจกำกับดูแลการปฏิบัติราชการขององค์การบริหารส่วนจังหวัด นายกองค์การบริหารส่วนจังหวัด และรองนายกองค์การบริหารส่วนจังหวัด (ฝ่ายบริหาร) และสภาองค์การบริหารส่วนจังหวัด เพื่อปฏิบัติให้เป็นไปตามกฎหมาย กฎ ระเบียบข้อบังคับของทาง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ราชการ</a:t>
            </a:r>
            <a:r>
              <a:rPr lang="th-TH" sz="28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นอกจาก</a:t>
            </a:r>
            <a:r>
              <a:rPr lang="th-TH" sz="28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ความสัมพันธ์ระหว่างรัฐกับองค์การบริหารส่วนจังหวัดเกี่ยวกับการกำกับดูแลตาม พระราชบัญญัติของกฎหมายดังกล่าว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</a:t>
            </a:r>
            <a:b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ยัง</a:t>
            </a:r>
            <a:r>
              <a:rPr lang="th-TH" sz="28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มีการกำกับดูแลของกระทรวงมหาดไทยและจังหวัด ตามระเบียบและหนังสือสั่งการที่ออกโดยอาศัยอำนาจตามกฎหมาย เช่น ระเบียบกระทรวงมหาดไทยว่าด้วยการวางแผนพัฒนาขององค์กรปกครองส่วนท้องถิ่น 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พ.ศ. </a:t>
            </a:r>
            <a:r>
              <a:rPr lang="en-US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2541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ระเบียบ</a:t>
            </a:r>
            <a:r>
              <a:rPr lang="th-TH" sz="28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กระทรวงมหาดไทยว่าด้วยวิธีการงบประมาณขององค์กรปกครองส่วนท้องถิ่น 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พ.ศ. </a:t>
            </a:r>
            <a:r>
              <a:rPr lang="en-US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2541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</a:t>
            </a:r>
            <a:r>
              <a:rPr lang="th-TH" sz="28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กระทรวงมหาดไทยว่าด้วยการพัสดุของหน่วยการบริหารราชการส่วนท้องถิ่น พ.ศ. </a:t>
            </a:r>
            <a:r>
              <a:rPr lang="en-US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2535</a:t>
            </a:r>
            <a:r>
              <a:rPr lang="en-US" sz="28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8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</a:t>
            </a:r>
            <a:r>
              <a:rPr lang="th-TH" sz="28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กระทรวงมหาดไทยว่าด้วยการรับเงิน การเบิกจ่ายเงิน การฝากเงิน การเก็บรักษาเงินและการตรวจเงินขององค์กรปกครองส่วนท้องถิ่น พ.ศ. </a:t>
            </a:r>
            <a:r>
              <a:rPr lang="en-US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2541</a:t>
            </a:r>
            <a:r>
              <a:rPr lang="th-TH" sz="28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</a:t>
            </a:r>
            <a:r>
              <a:rPr lang="th-TH" sz="28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สามารถแยกประเภทการกำกับดูแลองค์การบริหารส่วนจังหวัด ดังนี้</a:t>
            </a:r>
            <a:endParaRPr lang="en-US" sz="28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endParaRPr lang="en-US" sz="28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endParaRPr lang="en-US" sz="28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00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1214846" y="104310"/>
            <a:ext cx="9821454" cy="1032159"/>
          </a:xfrm>
        </p:spPr>
        <p:txBody>
          <a:bodyPr rtlCol="0">
            <a:normAutofit fontScale="90000"/>
          </a:bodyPr>
          <a:lstStyle/>
          <a:p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rgbClr val="7030A0"/>
                </a:solidFill>
              </a:rPr>
              <a:t>การกำกับดูแลองค์การบริหารส่วนจังหวัด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698500" y="1244600"/>
            <a:ext cx="10807700" cy="5430520"/>
          </a:xfrm>
        </p:spPr>
        <p:txBody>
          <a:bodyPr rtlCol="0">
            <a:noAutofit/>
          </a:bodyPr>
          <a:lstStyle/>
          <a:p>
            <a:pPr marL="45720" indent="0" algn="thaiDist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Ø</a:t>
            </a:r>
            <a:r>
              <a:rPr lang="th-TH" sz="32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การกำกับดูแลตามพระราชบัญญัติองค์การบริหารส่วนจังหวัด พ.ศ.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2540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Ø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การกำกับดูแลเกี่ยวกับการบริหารงานบุคคลขององค์การบริหารส่วนท้องถิ่น</a:t>
            </a:r>
            <a:endParaRPr lang="en-US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Ø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การกำกับดูแลเกี่ยวกับแผนพัฒนาท้องถิ่น</a:t>
            </a:r>
            <a:endParaRPr lang="en-US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Ø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การกำกับดูแลเกี่ยวกับการพัฒนารายได้ท้องถิ่น</a:t>
            </a:r>
            <a:endParaRPr lang="en-US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Ø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การกำกับดูแลเกี่ยวกับการเงินการคลังและการงบประมาณท้องถิ่น</a:t>
            </a:r>
            <a:endParaRPr lang="en-US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Ø  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การกำกับดูแลเกี่ยวกับการตรวจสอบการคลังท้องถิ่น</a:t>
            </a:r>
            <a:endParaRPr lang="en-US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endParaRPr lang="en-US" sz="28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endParaRPr lang="en-US" sz="28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endParaRPr lang="en-US" sz="28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990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1214846" y="104310"/>
            <a:ext cx="9821454" cy="1032159"/>
          </a:xfrm>
        </p:spPr>
        <p:txBody>
          <a:bodyPr rtlCol="0">
            <a:normAutofit fontScale="90000"/>
          </a:bodyPr>
          <a:lstStyle/>
          <a:p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th-TH" sz="4000" b="1" dirty="0">
                <a:solidFill>
                  <a:schemeClr val="bg1">
                    <a:lumMod val="50000"/>
                  </a:schemeClr>
                </a:solidFill>
              </a:rPr>
              <a:t>บทสรุป</a:t>
            </a:r>
            <a:endParaRPr lang="en-U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698500" y="1244600"/>
            <a:ext cx="10807700" cy="5430520"/>
          </a:xfrm>
        </p:spPr>
        <p:txBody>
          <a:bodyPr rtlCol="0">
            <a:noAutofit/>
          </a:bodyPr>
          <a:lstStyle/>
          <a:p>
            <a:pPr marL="45720" indent="0" algn="thaiDist">
              <a:spcBef>
                <a:spcPts val="0"/>
              </a:spcBef>
              <a:buNone/>
            </a:pPr>
            <a:r>
              <a:rPr lang="th-TH" sz="32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องค์การบริหารส่วนจังหวัดเป็นองค์กรปกครองส่วนท้องถิ่นขนาดใหญ่ โดยเป็นหน่วยงานที่ส่งเสริมสนับสนุนองค์กรปกครองส่วนท้องถิ่นอื่นและหน่วยงานต่างๆ ในเขตจังหวัดที่รับผิดชอบ</a:t>
            </a:r>
            <a:br>
              <a:rPr lang="th-TH" sz="32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เป็นองค์กรแห่งการบริการสาธารณะเพื่อแก้ไขปัญหาและตอบสนองความต้องการของประชาชน</a:t>
            </a:r>
            <a:br>
              <a:rPr lang="th-TH" sz="32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อย่างถูกต้องและทั่วถึง อีกทั้งการดำเนินการเพื่อให้เป็นไปตามเจตนารมณ์ของรัฐธรรมนูญ</a:t>
            </a:r>
            <a:br>
              <a:rPr lang="th-TH" sz="32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แห่งราชอาณาจักรไทยที่ได้บัญญัติเรื่องการปกครองท้องถิ่น ต้องเป็นไปตามเจตนารมณ์ของประชาชนเป็นสำคัญ</a:t>
            </a:r>
            <a:endParaRPr lang="en-US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853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th-TH" sz="4800" b="1" dirty="0">
                <a:solidFill>
                  <a:schemeClr val="bg2">
                    <a:lumMod val="50000"/>
                  </a:schemeClr>
                </a:solidFill>
              </a:rPr>
              <a:t>ความหมาย/ความเป็นมา</a:t>
            </a: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698500" y="1485900"/>
            <a:ext cx="10337800" cy="5372100"/>
          </a:xfrm>
        </p:spPr>
        <p:txBody>
          <a:bodyPr rtlCol="0">
            <a:noAutofit/>
          </a:bodyPr>
          <a:lstStyle/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จัดรูปแบบขององค์การบริหารส่วนจังหวัด 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วิวัฒนาการจาก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สภา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จังหวัดตั้งแต่ปี 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พ.ศ.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2476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ตาม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ความในพระราชบัญญัติจัดระเบียบเทศบาล พ.ศ.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2476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ฐานะ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ของสภาจังหวัด 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ขณะนั้นมี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ลักษณะเป็นองค์กรแทน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ประชาชนทำ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หน้าที่ให้คำปรึกษาหารือแนะนำแก่คณะกรรมการ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จังหวัดยัง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ิได้มีฐานะเป็นนิติบุคคลที่แยกต่างหากจากราชการบริหารส่วนภูมิภาคหรือเป็นหน่วยงานการปกครองส่วนท้องถิ่นตาม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กฎหมาย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ต่อมา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ในปี พ.ศ.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2481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ได้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มีการตราพระราชบัญญัติสภาจังหวัด พ.ศ.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2481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ขึ้น โดย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ีความประสงค์ที่จะแยกกฎหมายที่เกี่ยวกับสภาจังหวัดไว้โดยเฉพาะสำหรับสาระสำคัญของพระราชบัญญัติฯนั้น ยังมิได้มีการเปลี่ยนแปลงฐานะและบทบาทของสภาจังหวัดไปจากเดิม กล่าวคือ สภาจังหวัดยังคงทำหน้าที่เป็นสภาที่ปรึกษาของคณะกรรมการจังหวัด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เท่านั้น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จนกระทั่ง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ได้มีการประกาศใช้พระราชบัญญัติระเบียบบริหารราชการแผ่นดิน พ.ศ.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2495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ซึ่ง</a:t>
            </a: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กำหนดให้ผู้ว่าราชการจังหวัดเป็นหัวหน้าปกครองบังคับบัญชาข้าราชการ และรับผิดชอบบริหารราชการส่วนจังหวัดของกระทรวง ทบวง กรมต่าง ๆ โดยตรงแทนคณะกรรมการจังหวัดเดิม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302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th-TH" sz="4800" b="1" dirty="0">
                <a:solidFill>
                  <a:schemeClr val="bg2">
                    <a:lumMod val="50000"/>
                  </a:schemeClr>
                </a:solidFill>
              </a:rPr>
              <a:t>ความหมาย/ความเป็นมา</a:t>
            </a: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698500" y="1485900"/>
            <a:ext cx="10337800" cy="5372100"/>
          </a:xfrm>
        </p:spPr>
        <p:txBody>
          <a:bodyPr rtlCol="0">
            <a:noAutofit/>
          </a:bodyPr>
          <a:lstStyle/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smtClean="0">
                <a:solidFill>
                  <a:schemeClr val="bg2">
                    <a:lumMod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2800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ทั้งนี้ มี</a:t>
            </a:r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แนวความคิดที่จะ</a:t>
            </a:r>
            <a:r>
              <a:rPr lang="th-TH" sz="2800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ปรับปรุงบทบาท</a:t>
            </a:r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ของสภาจังหวัดให้มีประสิทธิภาพและให้ประชาชนมีส่วนร่วมในการปกครองตนเองมากยิ่งขึ้น ทำให้</a:t>
            </a:r>
            <a:r>
              <a:rPr lang="th-TH" sz="2800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เกิด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องค์การบริหารส่วนจังหวัด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th-TH" sz="2800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อบจ.</a:t>
            </a:r>
            <a:r>
              <a:rPr lang="th-TH" sz="2800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) ขึ้น</a:t>
            </a:r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ตามพระราชบัญญัติระเบียบบริหารราชการส่วนจังหวัด พ.ศ.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2498</a:t>
            </a:r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 ในสมัยรัฐบาลจอมพล ป.พิบูลสงคราม กำหนดให้ อบจ. มีฐานะ</a:t>
            </a:r>
            <a:r>
              <a:rPr lang="th-TH" sz="2800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เป็น</a:t>
            </a:r>
            <a:br>
              <a:rPr lang="th-TH" sz="2800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นิติ</a:t>
            </a:r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บุคคลและแยกจากจังหวัดซึ่งเป็นราชการส่วนภูมิภาค และโครงสร้างและองค์ประกอบของ อบจ. ใช้มาจนถึง พ.ศ.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2540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th-TH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ความหมายขององค์การบริหารส่วน</a:t>
            </a:r>
            <a:r>
              <a:rPr lang="th-TH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จังหวัด</a:t>
            </a:r>
            <a:endParaRPr lang="th-TH" sz="2800" dirty="0">
              <a:solidFill>
                <a:schemeClr val="accent5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 smtClean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องค์การ</a:t>
            </a:r>
            <a:r>
              <a:rPr lang="th-TH" sz="2800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บริหารส่วนจังหวัด (อบจ.) คือ องค์กรปกครองส่วนท้องถิ่นที่มีขนาดใหญ่ที่สุดของประเทศ</a:t>
            </a:r>
            <a:r>
              <a:rPr lang="th-TH" sz="2800" dirty="0" smtClean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ไทยมี</a:t>
            </a:r>
            <a:r>
              <a:rPr lang="th-TH" sz="2800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จังหวัดละหนึ่งแห่ง ยกเว้นกรุงเทพมหานครซึ่งเป็นการปกครองส่วนท้องถิ่นรูปแบบพิเศษ องค์การบริหารส่วนจังหวัด มีเขตพื้นที่รับผิดชอบครอบคลุมทั้งจังหวัด จัดตั้งขึ้นเพื่อบริการสาธารณประโยชน์ในเขตจังหวัด ตลอดทั้งช่วยเหลือพัฒนางานของเทศบาล</a:t>
            </a:r>
            <a:r>
              <a:rPr lang="th-TH" sz="2800" dirty="0" smtClean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และองค์การบริหารส่วนตำบลรวมทั้ง</a:t>
            </a:r>
            <a:r>
              <a:rPr lang="th-TH" sz="2800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การประสานแผนพัฒนาท้องถิ่นเพื่อไม่ให้งานซ้ำซ้อน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" indent="0" algn="thaiDist">
              <a:spcBef>
                <a:spcPts val="0"/>
              </a:spcBef>
              <a:buNone/>
            </a:pPr>
            <a:endParaRPr lang="en-US" sz="2400" b="1" dirty="0">
              <a:solidFill>
                <a:schemeClr val="bg2">
                  <a:lumMod val="25000"/>
                </a:schemeClr>
              </a:solidFill>
              <a:latin typeface="TH Sarabun New" panose="020B0500040200020003" pitchFamily="34" charset="-34"/>
              <a:cs typeface="TH Sarabun New"/>
            </a:endParaRPr>
          </a:p>
        </p:txBody>
      </p:sp>
    </p:spTree>
    <p:extLst>
      <p:ext uri="{BB962C8B-B14F-4D97-AF65-F5344CB8AC3E}">
        <p14:creationId xmlns:p14="http://schemas.microsoft.com/office/powerpoint/2010/main" val="165493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3474133"/>
            <a:ext cx="7797800" cy="3256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th-TH" sz="4800" b="1" dirty="0">
                <a:solidFill>
                  <a:schemeClr val="accent1">
                    <a:lumMod val="75000"/>
                  </a:schemeClr>
                </a:solidFill>
              </a:rPr>
              <a:t>โครงสร้างองค์การบริหารส่วนจังหวัด</a:t>
            </a: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698500" y="1485900"/>
            <a:ext cx="10337800" cy="4826000"/>
          </a:xfrm>
        </p:spPr>
        <p:txBody>
          <a:bodyPr rtlCol="0">
            <a:no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th-TH" sz="28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โครงสร้างองค์การบริหารส่วนจังหวัด (อบจ.) ตาม พ.ร.บ. องค์การบริหารส่วนจังหวัด พ.ศ. </a:t>
            </a: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2540</a:t>
            </a:r>
            <a:r>
              <a:rPr lang="en-US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ซึ่ง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ถือว่าเป็นกฎหมาย อบจ. ฉบับล่าสุดที่ใช้อยู่ในปัจจุบันโครสร้างและองค์ประกอบของ อบจ. 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ประกอบด้วย</a:t>
            </a:r>
            <a:b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๑ สภา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องค์การบริหารส่วนจังหวัด (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ฝ่ายนิติ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บัญญัติ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45720" indent="0" algn="ctr">
              <a:spcBef>
                <a:spcPts val="0"/>
              </a:spcBef>
              <a:buNone/>
            </a:pP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๒ นายก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องค์การบริหารส่วน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จังหวัด (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ฝ่ายบริหาร)</a:t>
            </a:r>
            <a:endParaRPr lang="en-US" sz="2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363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th-TH" sz="4800" b="1" dirty="0">
                <a:solidFill>
                  <a:schemeClr val="accent1">
                    <a:lumMod val="75000"/>
                  </a:schemeClr>
                </a:solidFill>
              </a:rPr>
              <a:t>โครงสร้างองค์การบริหารส่วนจังหวัด</a:t>
            </a: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698500" y="1485900"/>
            <a:ext cx="10337800" cy="5372100"/>
          </a:xfrm>
        </p:spPr>
        <p:txBody>
          <a:bodyPr rtlCol="0">
            <a:noAutofit/>
          </a:bodyPr>
          <a:lstStyle/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สภา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องค์การบริหารส่วนจังหวัดในจังหวัดหนึ่งให้มีสภาองค์การบริหารส่วน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จังหวัดอัน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ประกอบด้วยสมาชิกซึ่งราษฎรเลือกตั้งขึ้นตามกฎหมายว่าด้วยการเลือกตั้งสมาชิกสภา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จังหวัด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สำหรับ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จำนวนสมาชิกสภาองค์การบริหารส่วนจังหวัดให้ถือเกณฑ์ตามจำนวนราษฎรแต่ละจังหวัดตามหลักฐานทะเบียนราษฎรที่ประกาศในปีสุดท้ายก่อนปีที่มีการเลือกตั้ง ดังนี้</a:t>
            </a:r>
            <a:endParaRPr lang="en-US" sz="28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(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ก) จังหวัดใดมีราษฎรไม่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เกิน </a:t>
            </a: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500,000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คน มีสมาชิกได้ </a:t>
            </a:r>
            <a:r>
              <a:rPr lang="en-US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24 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  <a:endParaRPr lang="en-US" sz="28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(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ข) จังหวัดใดมีราษฎรเกินกว่า </a:t>
            </a:r>
            <a:r>
              <a:rPr lang="en-US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500,000 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คน แต่ไม่เกิน </a:t>
            </a:r>
            <a:r>
              <a:rPr lang="en-US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1,000,000 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คน มีสมาชิก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ได้ </a:t>
            </a: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30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คน</a:t>
            </a:r>
            <a:endParaRPr lang="en-US" sz="28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(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ค) จังหวัดใดมีราษฎรเกิน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กว่า </a:t>
            </a: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1,000,000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คน แต่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เกิน </a:t>
            </a: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1,500,000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คน มี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สมาชิก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ได้ </a:t>
            </a: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36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  <a:endParaRPr lang="en-US" sz="28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(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ง) จังหวัดใดมีราษฎรเกิน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กว่า </a:t>
            </a: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1,500,000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คน 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แต่ไม่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เกิน </a:t>
            </a: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2,000,000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คน มี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สมาชิก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ได้ </a:t>
            </a: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42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คน</a:t>
            </a:r>
            <a:endParaRPr lang="en-US" sz="28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(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จ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 จังหวัด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ใดมีราษฎร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เกิน </a:t>
            </a: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2,000,000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คน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ขึ้นไป มีสมาชิก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ได้ </a:t>
            </a: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48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คน 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สมาชิกสภาองค์การบริหารส่วนจังหวัดอยู่ในตำแหน่งได้คราว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ละ </a:t>
            </a: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ปี และ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ให้สภาองค์การบริหารส่วนจังหวัดเลือกตั้งสมาชิกสภาเป็น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ประธานสภา</a:t>
            </a:r>
            <a:b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คน 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เป็นรองประธานสภา </a:t>
            </a: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คน</a:t>
            </a:r>
            <a:endParaRPr lang="en-US" sz="2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002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th-TH" sz="4800" b="1" dirty="0">
                <a:solidFill>
                  <a:schemeClr val="accent1">
                    <a:lumMod val="75000"/>
                  </a:schemeClr>
                </a:solidFill>
              </a:rPr>
              <a:t>โครงสร้างองค์การบริหารส่วนจังหวัด</a:t>
            </a: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698500" y="1485900"/>
            <a:ext cx="10210800" cy="4826000"/>
          </a:xfrm>
        </p:spPr>
        <p:txBody>
          <a:bodyPr rtlCol="0">
            <a:noAutofit/>
          </a:bodyPr>
          <a:lstStyle/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สมาชิกสภาองค์การบริหารส่วนจังหวัด ต้องมีคุณสมบัติและไม่มีลักษณะต้องห้าม ดังนี้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ต้องมีอายุไม่ต่ำกว่า </a:t>
            </a: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ปีนับถึงวันเลือกตั้ง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ต้องมีคุณสมบัติและไม่มีลักษ</a:t>
            </a: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ณ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ะต้องห้ามตามกฎหมายว่าด้วยการเลือกตั้งสมาชิกสภาท้องถิ่นและผู้บริหาร   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ท้องถิ่น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ต้องไม่พ้นจากตำแหน่งสมาชิกสภาท้องถิ่น คณะผู้บริหารท้องถิ่นหรือผู้บริหารท้องถิ่น รองผู้บริหารท้องถิ่น 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เลขานุการหรือที่ปรึกษาผู้บริหารท้องถิ่น เพราะเหตุมีส่วนได้เสียไม่ว่าทางตรงหรือทางอ้อมในสัญญาหรือ  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กิจการที่กระทำกับองค์การปกครองส่วนท้องถิ่นยังไม่ถึงห้าปีนับถึงวันสมัครรับเลือกตั้ง</a:t>
            </a:r>
            <a:endParaRPr lang="en-US" sz="28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277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th-TH" sz="4800" b="1" dirty="0">
                <a:solidFill>
                  <a:schemeClr val="accent1">
                    <a:lumMod val="75000"/>
                  </a:schemeClr>
                </a:solidFill>
              </a:rPr>
              <a:t>โครงสร้างองค์การบริหารส่วนจังหวัด</a:t>
            </a: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698500" y="1485900"/>
            <a:ext cx="10210800" cy="4826000"/>
          </a:xfrm>
        </p:spPr>
        <p:txBody>
          <a:bodyPr rtlCol="0">
            <a:noAutofit/>
          </a:bodyPr>
          <a:lstStyle/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สมาชิกสภาองค์การบริหารส่วนจังหวัด สิ้นสมาชิกภาพลงเมื่อมีเหตุ ดังต่อไปนี้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ถึงคราวออกตามอายุของสภาองค์การบริหารส่วนจังหวัด หรือมีการยุบสภาองค์การบริหารส่วนจังหวัด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ตาย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ลาออก โดยยื่นหนังสือลาออกต่อผู้ว่าราชการจังหวัด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ขาดประชุมสภาองค์การบริหารส่วนจังหวัดสามครั้งติดต่อกันโดยไม่มีเหตุอันสมควร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เป็นผู้มีส่วนได้เสียไม่ว่าทางตรงหรือทางอ้อมในสัญญาที่องค์การบริหารส่วนจังหวัดนั้นเป็นคู่สัญญาหรือในกิจการที่กระทำให้แก่องค์การบริหารส่วนจังหวัดนั้น หรือที่องค์การบริหารส่วนจังหวัดนั้นจะกระทำ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ขาดคุณสมบัติหรือมีลักษณะต้องห้ามตามมาตรา ๙ วรรคสอง</a:t>
            </a:r>
          </a:p>
        </p:txBody>
      </p:sp>
    </p:spTree>
    <p:extLst>
      <p:ext uri="{BB962C8B-B14F-4D97-AF65-F5344CB8AC3E}">
        <p14:creationId xmlns:p14="http://schemas.microsoft.com/office/powerpoint/2010/main" val="20762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th-TH" sz="4800" b="1" dirty="0">
                <a:solidFill>
                  <a:schemeClr val="accent1">
                    <a:lumMod val="75000"/>
                  </a:schemeClr>
                </a:solidFill>
              </a:rPr>
              <a:t>โครงสร้างองค์การบริหารส่วนจังหวัด</a:t>
            </a: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698500" y="1485900"/>
            <a:ext cx="10210800" cy="4826000"/>
          </a:xfrm>
        </p:spPr>
        <p:txBody>
          <a:bodyPr rtlCol="0">
            <a:noAutofit/>
          </a:bodyPr>
          <a:lstStyle/>
          <a:p>
            <a:pPr marL="45720" indent="0" algn="thaiDist">
              <a:spcBef>
                <a:spcPts val="0"/>
              </a:spcBef>
              <a:buNone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สมาชิกสภาองค์การบริหารส่วนจังหวัด สิ้นสมาชิกภาพลงเมื่อมีเหตุ ดังต่อไปนี้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สภาองค์การบริหารส่วนจังหวัดมีมติให้พ้นจากตำแหน่งโดยเห็นว่ามีความประพฤติในทางที่จะนำมาซึ่งความเสื่อมเสียหรือก่อความไม่สงบเรียบร้อยแก่องค์การบริหารส่วนจังหวัดหรือกระทำการอันเสื่อมเสียประโยชน์ของสภาองค์การบริหารส่วนจังหวัด โดยมีสมาชิกสภาองค์การบริหารส่วนจังหวัดจำนวนไม่น้อยกว่าหนึ่งในสามของจำนวนสมาชิกสภาองค์การบริหารส่วนจังหวัดทั้งหมดเท่าที่มีอยู่เข้าชื่อเสนอให้สภาองค์การบริหารส่วนจังหวัดพิจารณา และมติดังกล่าวต้องมีคะแนนเสียงไม่น้อยกว่าสามในสี่ของจำนวนสมาชิกสภาองค์การบริหารส่วนจังหวัดทั้งหมดเท่าที่มีอยู่ ทั้งนี้ ให้สมาชิกภาพสิ้นสุดลงนับแต่วันที่สภาองค์การบริหารส่วนจังหวัด</a:t>
            </a:r>
            <a:b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มีมติ</a:t>
            </a:r>
          </a:p>
          <a:p>
            <a:pPr marL="45720" indent="0" algn="thaiDi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ราษฎรผู้มีสิทธิเลือกตั้งในเขตองค์การบริหารส่วนจังหวัดจำนวนไม่น้อยกว่าสามในสี่ของจำนวนผู้มีสิทธิเลือกตั้งที่มาลงคะแนนเสียงเห็นว่าสมาชิกสภาองค์การบริหารส่วนจังหวัดผู้ใดไม่สมควรดำรงตำแหน่งต่อไปตามกฎหมายว่าด้วยการลงคะแนนเสียงเพื่อถอดถอนสมาชิกสภาท้องถิ่น</a:t>
            </a:r>
            <a:r>
              <a:rPr lang="th-TH" sz="2800" dirty="0" err="1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หรือผู้</a:t>
            </a:r>
            <a:r>
              <a:rPr lang="th-TH" sz="2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บริหารท้องถิ่น</a:t>
            </a:r>
            <a:endParaRPr lang="en-US" sz="28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55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895269 (1)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4352288_TF02895269" id="{B869576B-291F-4462-AF69-5FE1678BCFB6}" vid="{C5FF767E-E7AA-4E1B-8634-8EEA61FB20DB}"/>
    </a:ext>
  </a:extLst>
</a:theme>
</file>

<file path=ppt/theme/theme2.xml><?xml version="1.0" encoding="utf-8"?>
<a:theme xmlns:a="http://schemas.openxmlformats.org/drawingml/2006/main" name="ธีมของ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F5AFAE-B80F-42D3-94B4-729362BC1BCB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tf02895269 (1)</Template>
  <TotalTime>863</TotalTime>
  <Words>2854</Words>
  <Application>Microsoft Office PowerPoint</Application>
  <PresentationFormat>กำหนดเอง</PresentationFormat>
  <Paragraphs>222</Paragraphs>
  <Slides>28</Slides>
  <Notes>28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28</vt:i4>
      </vt:variant>
    </vt:vector>
  </HeadingPairs>
  <TitlesOfParts>
    <vt:vector size="29" baseType="lpstr">
      <vt:lpstr>tf02895269 (1)</vt:lpstr>
      <vt:lpstr>   องค์การบริหารส่วนจังหวัด </vt:lpstr>
      <vt:lpstr>คำบรรยาย</vt:lpstr>
      <vt:lpstr>ความหมาย/ความเป็นมา</vt:lpstr>
      <vt:lpstr>ความหมาย/ความเป็นมา</vt:lpstr>
      <vt:lpstr>โครงสร้างองค์การบริหารส่วนจังหวัด</vt:lpstr>
      <vt:lpstr>โครงสร้างองค์การบริหารส่วนจังหวัด</vt:lpstr>
      <vt:lpstr>โครงสร้างองค์การบริหารส่วนจังหวัด</vt:lpstr>
      <vt:lpstr>โครงสร้างองค์การบริหารส่วนจังหวัด</vt:lpstr>
      <vt:lpstr>โครงสร้างองค์การบริหารส่วนจังหวัด</vt:lpstr>
      <vt:lpstr>โครงสร้างองค์การบริหารส่วนจังหวัด</vt:lpstr>
      <vt:lpstr>โครงสร้างองค์การบริหารส่วนจังหวัด</vt:lpstr>
      <vt:lpstr>โครงสร้างองค์การบริหารส่วนจังหวัด</vt:lpstr>
      <vt:lpstr>โครงสร้างองค์การบริหารส่วนจังหวัด</vt:lpstr>
      <vt:lpstr>      อำนาจหน้าที่ขององค์การบริหารส่วนจังหวัด </vt:lpstr>
      <vt:lpstr>      อำนาจหน้าที่ขององค์การบริหารส่วนจังหวัด </vt:lpstr>
      <vt:lpstr>      อำนาจหน้าที่ขององค์การบริหารส่วนจังหวัด </vt:lpstr>
      <vt:lpstr>      อำนาจหน้าที่ขององค์การบริหารส่วนจังหวัด </vt:lpstr>
      <vt:lpstr>      อำนาจหน้าที่ขององค์การบริหารส่วนจังหวัด </vt:lpstr>
      <vt:lpstr>      อำนาจหน้าที่ขององค์การบริหารส่วนจังหวัด </vt:lpstr>
      <vt:lpstr>      อำนาจหน้าที่ขององค์การบริหารส่วนจังหวัด </vt:lpstr>
      <vt:lpstr>      การบริหารการคลังขององค์การบริหารส่วนจังหวัด</vt:lpstr>
      <vt:lpstr>      การบริหารการคลังขององค์การบริหารส่วนจังหวัด</vt:lpstr>
      <vt:lpstr>      การบริหารการคลังขององค์การบริหารส่วนจังหวัด</vt:lpstr>
      <vt:lpstr>      การบริหารการคลังขององค์การบริหารส่วนจังหวัด</vt:lpstr>
      <vt:lpstr>      การกำกับดูแลองค์การบริหารส่วนจังหวัด</vt:lpstr>
      <vt:lpstr>      การกำกับดูแลองค์การบริหารส่วนจังหวัด</vt:lpstr>
      <vt:lpstr>      การกำกับดูแลองค์การบริหารส่วนจังหวัด</vt:lpstr>
      <vt:lpstr>      บทสรุป</vt:lpstr>
    </vt:vector>
  </TitlesOfParts>
  <Company>iLLUSiON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เค้าโครงชื่อเรื่อง</dc:title>
  <dc:creator>ZUNGKO</dc:creator>
  <cp:lastModifiedBy>DLA3-2L</cp:lastModifiedBy>
  <cp:revision>139</cp:revision>
  <cp:lastPrinted>2019-02-18T06:47:10Z</cp:lastPrinted>
  <dcterms:created xsi:type="dcterms:W3CDTF">2018-08-03T09:10:19Z</dcterms:created>
  <dcterms:modified xsi:type="dcterms:W3CDTF">2019-02-18T06:47:24Z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