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CCCC"/>
    <a:srgbClr val="CC66FF"/>
    <a:srgbClr val="FF9999"/>
    <a:srgbClr val="9966FF"/>
    <a:srgbClr val="99CCFF"/>
    <a:srgbClr val="FFFF66"/>
    <a:srgbClr val="008000"/>
    <a:srgbClr val="99CC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 snapToGrid="0" snapToObjects="1">
      <p:cViewPr>
        <p:scale>
          <a:sx n="110" d="100"/>
          <a:sy n="110" d="100"/>
        </p:scale>
        <p:origin x="-1230" y="3018"/>
      </p:cViewPr>
      <p:guideLst>
        <p:guide orient="horz" pos="3120"/>
        <p:guide pos="216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998-5518-8646-92D1-13D0EE3B28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0839-AA5E-8D47-960A-5C598D20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6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998-5518-8646-92D1-13D0EE3B28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0839-AA5E-8D47-960A-5C598D20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0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998-5518-8646-92D1-13D0EE3B28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0839-AA5E-8D47-960A-5C598D20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8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998-5518-8646-92D1-13D0EE3B28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0839-AA5E-8D47-960A-5C598D20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3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998-5518-8646-92D1-13D0EE3B28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0839-AA5E-8D47-960A-5C598D20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998-5518-8646-92D1-13D0EE3B28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0839-AA5E-8D47-960A-5C598D20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6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998-5518-8646-92D1-13D0EE3B28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0839-AA5E-8D47-960A-5C598D20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7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998-5518-8646-92D1-13D0EE3B28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0839-AA5E-8D47-960A-5C598D20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998-5518-8646-92D1-13D0EE3B28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0839-AA5E-8D47-960A-5C598D20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6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998-5518-8646-92D1-13D0EE3B28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0839-AA5E-8D47-960A-5C598D20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1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998-5518-8646-92D1-13D0EE3B28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0839-AA5E-8D47-960A-5C598D20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5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DE998-5518-8646-92D1-13D0EE3B28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40839-AA5E-8D47-960A-5C598D20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6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สี่เหลี่ยมผืนผ้า 21"/>
          <p:cNvSpPr/>
          <p:nvPr/>
        </p:nvSpPr>
        <p:spPr>
          <a:xfrm>
            <a:off x="1009413" y="59282"/>
            <a:ext cx="4535783" cy="4860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Krub" pitchFamily="2" charset="-34"/>
              <a:cs typeface="TH Krub" pitchFamily="2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62" y="1409865"/>
            <a:ext cx="4754066" cy="73515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095907" y="688498"/>
            <a:ext cx="1269580" cy="769441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100" b="1" u="sng" dirty="0" smtClean="0">
                <a:latin typeface="TH Krub" pitchFamily="2" charset="-34"/>
                <a:cs typeface="TH Krub" pitchFamily="2" charset="-34"/>
              </a:rPr>
              <a:t>ทน.ขอนแก่น 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หมู่ 7 ต.โนนท่อน อ.เมือง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ปริมาณ 349.50 ตัน/วัน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กำลังการผลิต 6 เมกะวัตต์</a:t>
            </a:r>
            <a:endParaRPr lang="en-US" sz="1100" dirty="0">
              <a:latin typeface="TH Krub" pitchFamily="2" charset="-34"/>
              <a:cs typeface="TH Krub" pitchFamily="2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9105" y="1553897"/>
            <a:ext cx="1309312" cy="738664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50" b="1" u="sng" dirty="0" smtClean="0">
                <a:latin typeface="TH Krub" pitchFamily="2" charset="-34"/>
                <a:cs typeface="TH Krub" pitchFamily="2" charset="-34"/>
              </a:rPr>
              <a:t>อบต. กุดเค้า</a:t>
            </a:r>
          </a:p>
          <a:p>
            <a:pPr algn="ctr"/>
            <a:r>
              <a:rPr lang="th-TH" sz="1050" dirty="0" smtClean="0">
                <a:latin typeface="TH Krub" pitchFamily="2" charset="-34"/>
                <a:cs typeface="TH Krub" pitchFamily="2" charset="-34"/>
              </a:rPr>
              <a:t>หมู่ 13 ต.กุดเค้า อ.มัญจาคีรี</a:t>
            </a:r>
          </a:p>
          <a:p>
            <a:pPr algn="ctr"/>
            <a:r>
              <a:rPr lang="th-TH" sz="1050" dirty="0" smtClean="0">
                <a:latin typeface="TH Krub" pitchFamily="2" charset="-34"/>
                <a:cs typeface="TH Krub" pitchFamily="2" charset="-34"/>
              </a:rPr>
              <a:t>ปริมาณ 63.44 ตัน/วัน</a:t>
            </a:r>
          </a:p>
          <a:p>
            <a:pPr algn="ctr"/>
            <a:r>
              <a:rPr lang="th-TH" sz="1050" dirty="0" smtClean="0">
                <a:latin typeface="TH Krub" pitchFamily="2" charset="-34"/>
                <a:cs typeface="TH Krub" pitchFamily="2" charset="-34"/>
              </a:rPr>
              <a:t>พิกัด 16.62226</a:t>
            </a:r>
            <a:r>
              <a:rPr lang="en-US" sz="1050" dirty="0" smtClean="0">
                <a:latin typeface="TH Krub" pitchFamily="2" charset="-34"/>
                <a:cs typeface="TH Krub" pitchFamily="2" charset="-34"/>
              </a:rPr>
              <a:t>,102.3124.93</a:t>
            </a:r>
            <a:endParaRPr lang="th-TH" sz="1050" dirty="0" smtClean="0">
              <a:latin typeface="TH Krub" pitchFamily="2" charset="-34"/>
              <a:cs typeface="TH Krub" pitchFamily="2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474" y="7469168"/>
            <a:ext cx="1352550" cy="861774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000" b="1" u="sng" dirty="0" smtClean="0">
                <a:latin typeface="TH Krub" pitchFamily="2" charset="-34"/>
                <a:cs typeface="TH Krub" pitchFamily="2" charset="-34"/>
              </a:rPr>
              <a:t>ทม.ชุมพร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หมู่ 10 ต.หาดพันไกร อ.เมือง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ปริมาณ 71.70 วัน/ตัน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กำลังการผลิต 3 เมกกะวัตต์</a:t>
            </a:r>
            <a:endParaRPr lang="en-US" sz="1000" dirty="0" smtClean="0">
              <a:latin typeface="TH Krub" pitchFamily="2" charset="-34"/>
              <a:cs typeface="TH Krub" pitchFamily="2" charset="-34"/>
            </a:endParaRP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พิกัด 10.54836</a:t>
            </a:r>
            <a:r>
              <a:rPr lang="en-US" sz="1000" dirty="0" smtClean="0">
                <a:latin typeface="TH Krub" pitchFamily="2" charset="-34"/>
                <a:cs typeface="TH Krub" pitchFamily="2" charset="-34"/>
              </a:rPr>
              <a:t>,</a:t>
            </a:r>
            <a:r>
              <a:rPr lang="th-TH" sz="1000" dirty="0" smtClean="0">
                <a:latin typeface="TH Krub" pitchFamily="2" charset="-34"/>
                <a:cs typeface="TH Krub" pitchFamily="2" charset="-34"/>
              </a:rPr>
              <a:t>99.10676</a:t>
            </a:r>
            <a:endParaRPr lang="en-US" sz="1000" dirty="0">
              <a:latin typeface="TH Krub" pitchFamily="2" charset="-34"/>
              <a:cs typeface="TH Krub" pitchFamily="2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5697" y="601541"/>
            <a:ext cx="1401525" cy="861774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000" b="1" u="sng" dirty="0" smtClean="0">
                <a:latin typeface="TH Krub" pitchFamily="2" charset="-34"/>
                <a:cs typeface="TH Krub" pitchFamily="2" charset="-34"/>
              </a:rPr>
              <a:t>ทน.เชียงราย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ต.ห้วยสัก อ.เมือง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ปริมาณ 95 ตัน/วัน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กำลังการผลิต 9.8 เมกะวัตต์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พิกัด 19.75894</a:t>
            </a:r>
            <a:r>
              <a:rPr lang="en-US" sz="1000" dirty="0" smtClean="0">
                <a:latin typeface="TH Krub" pitchFamily="2" charset="-34"/>
                <a:cs typeface="TH Krub" pitchFamily="2" charset="-34"/>
              </a:rPr>
              <a:t>,99.937398</a:t>
            </a:r>
            <a:endParaRPr lang="th-TH" sz="1000" dirty="0" smtClean="0">
              <a:latin typeface="TH Krub" pitchFamily="2" charset="-34"/>
              <a:cs typeface="TH Krub" pitchFamily="2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77052" y="5213778"/>
            <a:ext cx="1491632" cy="55399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u="sng" dirty="0" smtClean="0">
                <a:latin typeface="TH Krub" pitchFamily="2" charset="-34"/>
                <a:cs typeface="TH Krub" pitchFamily="2" charset="-34"/>
              </a:rPr>
              <a:t>เมืองพัทยา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หมู่ 2 ต.เขาไม้แก้ว อ.บางละมุงปริมาณ 856.26 ตัน/วัน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17645" y="5965309"/>
            <a:ext cx="1422011" cy="861774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u="sng" dirty="0" smtClean="0">
                <a:latin typeface="TH Krub" pitchFamily="2" charset="-34"/>
                <a:cs typeface="TH Krub" pitchFamily="2" charset="-34"/>
              </a:rPr>
              <a:t>ทม.ปัก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หมู่ 8 ต.เมืองปัก อ.ปักธงชัย</a:t>
            </a:r>
          </a:p>
          <a:p>
            <a:pPr algn="ctr"/>
            <a:r>
              <a:rPr lang="th-TH" sz="1000" dirty="0">
                <a:latin typeface="TH Krub" pitchFamily="2" charset="-34"/>
                <a:cs typeface="TH Krub" pitchFamily="2" charset="-34"/>
              </a:rPr>
              <a:t>ปริมาณ </a:t>
            </a:r>
            <a:r>
              <a:rPr lang="th-TH" sz="1000" dirty="0" smtClean="0">
                <a:latin typeface="TH Krub" pitchFamily="2" charset="-34"/>
                <a:cs typeface="TH Krub" pitchFamily="2" charset="-34"/>
              </a:rPr>
              <a:t>124 </a:t>
            </a:r>
            <a:r>
              <a:rPr lang="th-TH" sz="1000" dirty="0">
                <a:latin typeface="TH Krub" pitchFamily="2" charset="-34"/>
                <a:cs typeface="TH Krub" pitchFamily="2" charset="-34"/>
              </a:rPr>
              <a:t>ตัน/วัน</a:t>
            </a:r>
          </a:p>
          <a:p>
            <a:pPr algn="ctr"/>
            <a:r>
              <a:rPr lang="th-TH" sz="1000" dirty="0">
                <a:latin typeface="TH Krub" pitchFamily="2" charset="-34"/>
                <a:cs typeface="TH Krub" pitchFamily="2" charset="-34"/>
              </a:rPr>
              <a:t>กำลังการผลิต </a:t>
            </a:r>
            <a:r>
              <a:rPr lang="th-TH" sz="1000" dirty="0" smtClean="0">
                <a:latin typeface="TH Krub" pitchFamily="2" charset="-34"/>
                <a:cs typeface="TH Krub" pitchFamily="2" charset="-34"/>
              </a:rPr>
              <a:t>0.5 </a:t>
            </a:r>
            <a:r>
              <a:rPr lang="th-TH" sz="1000" dirty="0">
                <a:latin typeface="TH Krub" pitchFamily="2" charset="-34"/>
                <a:cs typeface="TH Krub" pitchFamily="2" charset="-34"/>
              </a:rPr>
              <a:t>เมกะ</a:t>
            </a:r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วัตต์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พิกัด 14.73465</a:t>
            </a:r>
            <a:r>
              <a:rPr lang="en-US" sz="1000" dirty="0" smtClean="0">
                <a:latin typeface="TH Krub" pitchFamily="2" charset="-34"/>
                <a:cs typeface="TH Krub" pitchFamily="2" charset="-34"/>
              </a:rPr>
              <a:t>,</a:t>
            </a:r>
            <a:r>
              <a:rPr lang="th-TH" sz="1000" dirty="0" smtClean="0">
                <a:latin typeface="TH Krub" pitchFamily="2" charset="-34"/>
                <a:cs typeface="TH Krub" pitchFamily="2" charset="-34"/>
              </a:rPr>
              <a:t>102.03538</a:t>
            </a:r>
            <a:endParaRPr lang="th-TH" sz="1000" dirty="0">
              <a:latin typeface="TH Krub" pitchFamily="2" charset="-34"/>
              <a:cs typeface="TH Krub" pitchFamily="2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40599" y="6960390"/>
            <a:ext cx="1524768" cy="938719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100" b="1" u="sng" dirty="0" smtClean="0">
                <a:latin typeface="TH Krub" pitchFamily="2" charset="-34"/>
                <a:cs typeface="TH Krub" pitchFamily="2" charset="-34"/>
              </a:rPr>
              <a:t>ทต.สูงเนิน</a:t>
            </a:r>
            <a:endParaRPr lang="th-TH" sz="1100" dirty="0" smtClean="0">
              <a:latin typeface="TH Krub" pitchFamily="2" charset="-34"/>
              <a:cs typeface="TH Krub" pitchFamily="2" charset="-34"/>
            </a:endParaRP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หมู่ 13 ต.สูงเนิน อ.สูงเนิน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ปริมาณ 96 ตัน/วัน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กำลังการผลิต 0.5 เมกะวัตต์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พิกัด 14.86034</a:t>
            </a:r>
            <a:r>
              <a:rPr lang="en-US" sz="1100" dirty="0" smtClean="0">
                <a:latin typeface="TH Krub" pitchFamily="2" charset="-34"/>
                <a:cs typeface="TH Krub" pitchFamily="2" charset="-34"/>
              </a:rPr>
              <a:t>,101.82364</a:t>
            </a:r>
            <a:endParaRPr lang="en-US" sz="1100" dirty="0">
              <a:latin typeface="TH Krub" pitchFamily="2" charset="-34"/>
              <a:cs typeface="TH Krub" pitchFamily="2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94050" y="6775904"/>
            <a:ext cx="1340469" cy="938719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100" b="1" u="sng" dirty="0" err="1" smtClean="0">
                <a:latin typeface="TH Krub" pitchFamily="2" charset="-34"/>
                <a:cs typeface="TH Krub" pitchFamily="2" charset="-34"/>
              </a:rPr>
              <a:t>ทต</a:t>
            </a:r>
            <a:r>
              <a:rPr lang="th-TH" sz="1100" b="1" u="sng" dirty="0" smtClean="0">
                <a:latin typeface="TH Krub" pitchFamily="2" charset="-34"/>
                <a:cs typeface="TH Krub" pitchFamily="2" charset="-34"/>
              </a:rPr>
              <a:t>.ปากน้ำฉวาง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หมู่ 8 ต.ฉวาง อ.ฉวาง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ปริมาณ 46.67 ตัน/วัน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กำลังการผลิต 2.8 เมกะวัตต์</a:t>
            </a:r>
            <a:endParaRPr lang="en-US" sz="1100" dirty="0" smtClean="0">
              <a:latin typeface="TH Krub" pitchFamily="2" charset="-34"/>
              <a:cs typeface="TH Krub" pitchFamily="2" charset="-34"/>
            </a:endParaRP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พิกัด 8.21742</a:t>
            </a:r>
            <a:r>
              <a:rPr lang="en-US" sz="1100" dirty="0" smtClean="0">
                <a:latin typeface="TH Krub" pitchFamily="2" charset="-34"/>
                <a:cs typeface="TH Krub" pitchFamily="2" charset="-34"/>
              </a:rPr>
              <a:t>,</a:t>
            </a:r>
            <a:r>
              <a:rPr lang="th-TH" sz="1100" dirty="0" smtClean="0">
                <a:latin typeface="TH Krub" pitchFamily="2" charset="-34"/>
                <a:cs typeface="TH Krub" pitchFamily="2" charset="-34"/>
              </a:rPr>
              <a:t>99.30112</a:t>
            </a:r>
            <a:endParaRPr lang="en-US" sz="1100" dirty="0">
              <a:latin typeface="TH Krub" pitchFamily="2" charset="-34"/>
              <a:cs typeface="TH Krub" pitchFamily="2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474" y="1539905"/>
            <a:ext cx="1352551" cy="600164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100" b="1" u="sng" dirty="0" smtClean="0">
                <a:latin typeface="TH Krub" pitchFamily="2" charset="-34"/>
                <a:cs typeface="TH Krub" pitchFamily="2" charset="-34"/>
              </a:rPr>
              <a:t>ทต.ท่าตะโก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หมู่ 7 ต.หัวถนน อ.ท่าตะโก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ปริมาณ 31.08 ตัน/วัน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19096" y="7952012"/>
            <a:ext cx="1457750" cy="938719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100" b="1" u="sng" dirty="0" smtClean="0">
                <a:latin typeface="TH Krub" pitchFamily="2" charset="-34"/>
                <a:cs typeface="TH Krub" pitchFamily="2" charset="-34"/>
              </a:rPr>
              <a:t>ทม.ปัตตานี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หมู่ 3 ต.หนองแรด อ.ยะหริง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ปริมาณ 86.50 ตัน/วัน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กำลังการผลิต 5 เมกะวัตต์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พิกัด 6.836442</a:t>
            </a:r>
            <a:r>
              <a:rPr lang="en-US" sz="1100" dirty="0" smtClean="0">
                <a:latin typeface="TH Krub" pitchFamily="2" charset="-34"/>
                <a:cs typeface="TH Krub" pitchFamily="2" charset="-34"/>
              </a:rPr>
              <a:t>,101.39401</a:t>
            </a:r>
            <a:endParaRPr lang="en-US" sz="1100" dirty="0">
              <a:latin typeface="TH Krub" pitchFamily="2" charset="-34"/>
              <a:cs typeface="TH Krub" pitchFamily="2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88493" y="8752794"/>
            <a:ext cx="1386402" cy="938719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100" b="1" u="sng" dirty="0" smtClean="0">
                <a:latin typeface="TH Krub" pitchFamily="2" charset="-34"/>
                <a:cs typeface="TH Krub" pitchFamily="2" charset="-34"/>
              </a:rPr>
              <a:t>ทม.พัทลุง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หมู่ 6 ต.ลำปำ อ.เมือง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ปริมาณ 334.44 ตัน/วัน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กำลังการผลิต 9.9 เมกะวัตต์</a:t>
            </a:r>
            <a:endParaRPr lang="en-US" sz="1100" dirty="0" smtClean="0">
              <a:latin typeface="TH Krub" pitchFamily="2" charset="-34"/>
              <a:cs typeface="TH Krub" pitchFamily="2" charset="-34"/>
            </a:endParaRP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พิกัด 6.27069</a:t>
            </a:r>
            <a:r>
              <a:rPr lang="en-US" sz="1100" dirty="0" smtClean="0">
                <a:latin typeface="TH Krub" pitchFamily="2" charset="-34"/>
                <a:cs typeface="TH Krub" pitchFamily="2" charset="-34"/>
              </a:rPr>
              <a:t>,83.8813</a:t>
            </a:r>
            <a:endParaRPr lang="en-US" sz="1100" dirty="0">
              <a:latin typeface="TH Krub" pitchFamily="2" charset="-34"/>
              <a:cs typeface="TH Krub" pitchFamily="2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86142" y="601541"/>
            <a:ext cx="1309080" cy="861774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u="sng" dirty="0" smtClean="0">
                <a:latin typeface="TH Krub" pitchFamily="2" charset="-34"/>
                <a:cs typeface="TH Krub" pitchFamily="2" charset="-34"/>
              </a:rPr>
              <a:t>ทน.พิษณุโลก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หมู่ 10 ต.บึงกอก อ.บางระกำ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ปริมาณ 108.57 ตัน/วัน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กำลังการผลิต 10 เมกะวัตต์</a:t>
            </a:r>
            <a:endParaRPr lang="en-US" sz="1000" dirty="0">
              <a:latin typeface="TH Krub" pitchFamily="2" charset="-34"/>
              <a:cs typeface="TH Krub" pitchFamily="2" charset="-34"/>
            </a:endParaRP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พิกัด 16.89109</a:t>
            </a:r>
            <a:r>
              <a:rPr lang="en-US" sz="1000" dirty="0" smtClean="0">
                <a:latin typeface="TH Krub" pitchFamily="2" charset="-34"/>
                <a:cs typeface="TH Krub" pitchFamily="2" charset="-34"/>
              </a:rPr>
              <a:t>,100.16583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2664371" y="1428811"/>
            <a:ext cx="0" cy="222189"/>
          </a:xfrm>
          <a:prstGeom prst="line">
            <a:avLst/>
          </a:prstGeom>
          <a:ln w="9525">
            <a:solidFill>
              <a:srgbClr val="FF000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6905" y="6349454"/>
            <a:ext cx="1320120" cy="861774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u="sng" dirty="0" smtClean="0">
                <a:latin typeface="TH Krub" pitchFamily="2" charset="-34"/>
                <a:cs typeface="TH Krub" pitchFamily="2" charset="-34"/>
              </a:rPr>
              <a:t>ทต.ท่าแลง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หมู่ 7 ต.ท่าแลง อ.ท่ายาง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ปริมาณ 172.27 ตัน/วัน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กำลังการผลิต 7.9 เมกะวัตต์</a:t>
            </a:r>
            <a:endParaRPr lang="en-US" sz="1000" dirty="0" smtClean="0">
              <a:latin typeface="TH Krub" pitchFamily="2" charset="-34"/>
              <a:cs typeface="TH Krub" pitchFamily="2" charset="-34"/>
            </a:endParaRP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พิกัด 12.96855</a:t>
            </a:r>
            <a:r>
              <a:rPr lang="en-US" sz="1000" dirty="0" smtClean="0">
                <a:latin typeface="TH Krub" pitchFamily="2" charset="-34"/>
                <a:cs typeface="TH Krub" pitchFamily="2" charset="-34"/>
              </a:rPr>
              <a:t>,</a:t>
            </a:r>
            <a:r>
              <a:rPr lang="th-TH" sz="1000" dirty="0" smtClean="0">
                <a:latin typeface="TH Krub" pitchFamily="2" charset="-34"/>
                <a:cs typeface="TH Krub" pitchFamily="2" charset="-34"/>
              </a:rPr>
              <a:t>99.83216</a:t>
            </a:r>
            <a:endParaRPr lang="en-US" sz="1000" dirty="0">
              <a:latin typeface="TH Krub" pitchFamily="2" charset="-34"/>
              <a:cs typeface="TH Krub" pitchFamily="2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57929" y="3345926"/>
            <a:ext cx="1228943" cy="769441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100" b="1" u="sng" dirty="0" smtClean="0">
                <a:latin typeface="TH Krub" pitchFamily="2" charset="-34"/>
                <a:cs typeface="TH Krub" pitchFamily="2" charset="-34"/>
              </a:rPr>
              <a:t>ทม.เพชรบูรณ์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หมู่ 4 ต.นาป่า อ.เมือง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ปริมาณ 121.75 ตัน/วัน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กำลังการผลิต 3 เมกะวัตต์</a:t>
            </a:r>
            <a:endParaRPr lang="en-US" sz="1100" dirty="0">
              <a:latin typeface="TH Krub" pitchFamily="2" charset="-34"/>
              <a:cs typeface="TH Krub" pitchFamily="2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5058" y="8752793"/>
            <a:ext cx="1372098" cy="938719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100" b="1" u="sng" dirty="0" smtClean="0">
                <a:latin typeface="TH Krub" pitchFamily="2" charset="-34"/>
                <a:cs typeface="TH Krub" pitchFamily="2" charset="-34"/>
              </a:rPr>
              <a:t>ทน.ภูเก็ต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หมู่ 1 ต.วิชิต อ.เมือง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ปริมาณ 713 ตัน/วัน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กำลังการผลิต 12 เมกกะวัตต์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พิกัด 7.86053</a:t>
            </a:r>
            <a:r>
              <a:rPr lang="en-US" sz="1100" dirty="0" smtClean="0">
                <a:latin typeface="TH Krub" pitchFamily="2" charset="-34"/>
                <a:cs typeface="TH Krub" pitchFamily="2" charset="-34"/>
              </a:rPr>
              <a:t>,</a:t>
            </a:r>
            <a:r>
              <a:rPr lang="th-TH" sz="1100" dirty="0" smtClean="0">
                <a:latin typeface="TH Krub" pitchFamily="2" charset="-34"/>
                <a:cs typeface="TH Krub" pitchFamily="2" charset="-34"/>
              </a:rPr>
              <a:t>98.39694</a:t>
            </a:r>
            <a:endParaRPr lang="en-US" sz="1100" dirty="0">
              <a:latin typeface="TH Krub" pitchFamily="2" charset="-34"/>
              <a:cs typeface="TH Krub" pitchFamily="2" charset="-3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25426" y="2651777"/>
            <a:ext cx="1362155" cy="600164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100" b="1" u="sng" dirty="0" smtClean="0">
                <a:latin typeface="TH Krub" pitchFamily="2" charset="-34"/>
                <a:cs typeface="TH Krub" pitchFamily="2" charset="-34"/>
              </a:rPr>
              <a:t>ทม.ร้อยเอ็ด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หมู่ 10 ต.เหนือเมือง อ.เมือง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ปริมาณ 97.61 ตัน/วัน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3194053" y="1463315"/>
            <a:ext cx="435052" cy="1678226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274895" y="4960137"/>
            <a:ext cx="2002157" cy="553080"/>
          </a:xfrm>
          <a:prstGeom prst="line">
            <a:avLst/>
          </a:prstGeom>
          <a:ln>
            <a:solidFill>
              <a:srgbClr val="FF000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8" idx="1"/>
          </p:cNvCxnSpPr>
          <p:nvPr/>
        </p:nvCxnSpPr>
        <p:spPr>
          <a:xfrm>
            <a:off x="3974142" y="4406728"/>
            <a:ext cx="1343503" cy="1989468"/>
          </a:xfrm>
          <a:prstGeom prst="line">
            <a:avLst/>
          </a:prstGeom>
          <a:ln>
            <a:solidFill>
              <a:srgbClr val="FF000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864284" y="4385462"/>
            <a:ext cx="1376315" cy="3083706"/>
          </a:xfrm>
          <a:prstGeom prst="line">
            <a:avLst/>
          </a:prstGeom>
          <a:ln>
            <a:solidFill>
              <a:srgbClr val="FF000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46905" y="2246281"/>
            <a:ext cx="1287687" cy="769441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100" b="1" u="sng" dirty="0" smtClean="0">
                <a:latin typeface="TH Krub" pitchFamily="2" charset="-34"/>
                <a:cs typeface="TH Krub" pitchFamily="2" charset="-34"/>
              </a:rPr>
              <a:t>ทม.ลพบุรี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หมู่ 4 ต.ทะเลชุบศร อ.เมือง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ปริมาณ 200 ตัน/วัน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พิกัด 14.49167</a:t>
            </a:r>
            <a:r>
              <a:rPr lang="en-US" sz="1100" dirty="0" smtClean="0">
                <a:latin typeface="TH Krub" pitchFamily="2" charset="-34"/>
                <a:cs typeface="TH Krub" pitchFamily="2" charset="-34"/>
              </a:rPr>
              <a:t>,</a:t>
            </a:r>
            <a:r>
              <a:rPr lang="th-TH" sz="1100" dirty="0" smtClean="0">
                <a:latin typeface="TH Krub" pitchFamily="2" charset="-34"/>
                <a:cs typeface="TH Krub" pitchFamily="2" charset="-34"/>
              </a:rPr>
              <a:t>100.37382</a:t>
            </a:r>
          </a:p>
        </p:txBody>
      </p:sp>
      <p:cxnSp>
        <p:nvCxnSpPr>
          <p:cNvPr id="112" name="Straight Connector 111"/>
          <p:cNvCxnSpPr/>
          <p:nvPr/>
        </p:nvCxnSpPr>
        <p:spPr>
          <a:xfrm>
            <a:off x="1467025" y="2032000"/>
            <a:ext cx="1481439" cy="1652896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4899110" y="8993950"/>
            <a:ext cx="1336508" cy="769441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100" b="1" u="sng" dirty="0" smtClean="0">
                <a:latin typeface="TH Krub" pitchFamily="2" charset="-34"/>
                <a:cs typeface="TH Krub" pitchFamily="2" charset="-34"/>
              </a:rPr>
              <a:t>ทน.สงขลา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หมู่ 8 ต.เกาะแต้ว อ.เมือง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ปริมาณ 278.55 ตัน/วัน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พิกัด 7.12535</a:t>
            </a:r>
            <a:r>
              <a:rPr lang="en-US" sz="1100" dirty="0" smtClean="0">
                <a:latin typeface="TH Krub" pitchFamily="2" charset="-34"/>
                <a:cs typeface="TH Krub" pitchFamily="2" charset="-34"/>
              </a:rPr>
              <a:t>,</a:t>
            </a:r>
            <a:r>
              <a:rPr lang="th-TH" sz="1100" dirty="0" smtClean="0">
                <a:latin typeface="TH Krub" pitchFamily="2" charset="-34"/>
                <a:cs typeface="TH Krub" pitchFamily="2" charset="-34"/>
              </a:rPr>
              <a:t>100.6502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3353753" y="8770018"/>
            <a:ext cx="1341469" cy="938719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100" b="1" u="sng" dirty="0" smtClean="0">
                <a:latin typeface="TH Krub" pitchFamily="2" charset="-34"/>
                <a:cs typeface="TH Krub" pitchFamily="2" charset="-34"/>
              </a:rPr>
              <a:t>ทน.หาดใหญ่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หมู่ 3 ต.ควนลัง อ.หาดใหญ่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ปริมาณ 403.04 ตัน/วัน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กำลังการผลิต 5.3 เมกะวัตต์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พิกัด 6.951316</a:t>
            </a:r>
            <a:r>
              <a:rPr lang="en-US" sz="1100" dirty="0" smtClean="0">
                <a:latin typeface="TH Krub" pitchFamily="2" charset="-34"/>
                <a:cs typeface="TH Krub" pitchFamily="2" charset="-34"/>
              </a:rPr>
              <a:t>,</a:t>
            </a:r>
            <a:r>
              <a:rPr lang="th-TH" sz="1100" dirty="0" smtClean="0">
                <a:latin typeface="TH Krub" pitchFamily="2" charset="-34"/>
                <a:cs typeface="TH Krub" pitchFamily="2" charset="-34"/>
              </a:rPr>
              <a:t>100.41448</a:t>
            </a:r>
            <a:endParaRPr lang="en-US" sz="1100" dirty="0">
              <a:latin typeface="TH Krub" pitchFamily="2" charset="-34"/>
              <a:cs typeface="TH Krub" pitchFamily="2" charset="-34"/>
            </a:endParaRPr>
          </a:p>
        </p:txBody>
      </p:sp>
      <p:cxnSp>
        <p:nvCxnSpPr>
          <p:cNvPr id="141" name="Straight Connector 140"/>
          <p:cNvCxnSpPr>
            <a:stCxn id="3" idx="2"/>
          </p:cNvCxnSpPr>
          <p:nvPr/>
        </p:nvCxnSpPr>
        <p:spPr>
          <a:xfrm flipH="1">
            <a:off x="3896437" y="2292561"/>
            <a:ext cx="387324" cy="1003373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>
            <a:off x="4389231" y="2240805"/>
            <a:ext cx="1090435" cy="1394849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>
            <a:off x="4227747" y="1457939"/>
            <a:ext cx="1339617" cy="1837995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36" idx="1"/>
          </p:cNvCxnSpPr>
          <p:nvPr/>
        </p:nvCxnSpPr>
        <p:spPr>
          <a:xfrm flipH="1">
            <a:off x="4797710" y="2951859"/>
            <a:ext cx="627716" cy="581199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372906" y="588414"/>
            <a:ext cx="1273014" cy="861774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u="sng" dirty="0" smtClean="0">
                <a:latin typeface="TH Krub" pitchFamily="2" charset="-34"/>
                <a:cs typeface="TH Krub" pitchFamily="2" charset="-34"/>
              </a:rPr>
              <a:t>ทม.สุโขทัยธานี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หมู่ 2 ต.ตาลเตี้ย อ.เมือง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ปริมาณ 61.31 ตัน/วัน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กำลังการผลิต 3 เมกะวัตต์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พิกัด 17.03149</a:t>
            </a:r>
            <a:r>
              <a:rPr lang="en-US" sz="1000" dirty="0" smtClean="0">
                <a:latin typeface="TH Krub" pitchFamily="2" charset="-34"/>
                <a:cs typeface="TH Krub" pitchFamily="2" charset="-34"/>
              </a:rPr>
              <a:t>,99.844013</a:t>
            </a:r>
            <a:endParaRPr lang="en-US" sz="1000" dirty="0">
              <a:latin typeface="TH Krub" pitchFamily="2" charset="-34"/>
              <a:cs typeface="TH Krub" pitchFamily="2" charset="-34"/>
            </a:endParaRPr>
          </a:p>
        </p:txBody>
      </p:sp>
      <p:cxnSp>
        <p:nvCxnSpPr>
          <p:cNvPr id="173" name="Straight Connector 172"/>
          <p:cNvCxnSpPr/>
          <p:nvPr/>
        </p:nvCxnSpPr>
        <p:spPr>
          <a:xfrm>
            <a:off x="1467025" y="1450188"/>
            <a:ext cx="1133052" cy="1436664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1434592" y="2809537"/>
            <a:ext cx="1649297" cy="1257496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372907" y="3102171"/>
            <a:ext cx="1296401" cy="861774"/>
          </a:xfrm>
          <a:prstGeom prst="rect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u="sng" dirty="0" smtClean="0">
                <a:latin typeface="TH Krub" pitchFamily="2" charset="-34"/>
                <a:cs typeface="TH Krub" pitchFamily="2" charset="-34"/>
              </a:rPr>
              <a:t>ทต.ท่าเสด็จ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หมู่ 6 ต.สระแก้ว อ.เมือง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ปริมาณ 700.87 ตัน/วัน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กำลังการผลิต 9.9 เมกะวัตต์</a:t>
            </a:r>
            <a:endParaRPr lang="en-US" sz="1000" dirty="0" smtClean="0">
              <a:latin typeface="TH Krub" pitchFamily="2" charset="-34"/>
              <a:cs typeface="TH Krub" pitchFamily="2" charset="-34"/>
            </a:endParaRP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พิกัด 14.301558</a:t>
            </a:r>
            <a:r>
              <a:rPr lang="en-US" sz="1000" dirty="0" smtClean="0">
                <a:latin typeface="TH Krub" pitchFamily="2" charset="-34"/>
                <a:cs typeface="TH Krub" pitchFamily="2" charset="-34"/>
              </a:rPr>
              <a:t>,</a:t>
            </a:r>
            <a:r>
              <a:rPr lang="th-TH" sz="1000" dirty="0" smtClean="0">
                <a:latin typeface="TH Krub" pitchFamily="2" charset="-34"/>
                <a:cs typeface="TH Krub" pitchFamily="2" charset="-34"/>
              </a:rPr>
              <a:t>100.01039</a:t>
            </a:r>
            <a:endParaRPr lang="en-US" sz="1000" dirty="0">
              <a:latin typeface="TH Krub" pitchFamily="2" charset="-34"/>
              <a:cs typeface="TH Krub" pitchFamily="2" charset="-34"/>
            </a:endParaRPr>
          </a:p>
        </p:txBody>
      </p:sp>
      <p:cxnSp>
        <p:nvCxnSpPr>
          <p:cNvPr id="15" name="Straight Connector 14"/>
          <p:cNvCxnSpPr>
            <a:stCxn id="33" idx="1"/>
          </p:cNvCxnSpPr>
          <p:nvPr/>
        </p:nvCxnSpPr>
        <p:spPr>
          <a:xfrm flipH="1" flipV="1">
            <a:off x="3343274" y="3646008"/>
            <a:ext cx="2214655" cy="84639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76" idx="3"/>
          </p:cNvCxnSpPr>
          <p:nvPr/>
        </p:nvCxnSpPr>
        <p:spPr>
          <a:xfrm>
            <a:off x="1669308" y="3533058"/>
            <a:ext cx="995064" cy="629509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3083470" y="4566235"/>
            <a:ext cx="110580" cy="1174259"/>
          </a:xfrm>
          <a:prstGeom prst="line">
            <a:avLst/>
          </a:prstGeom>
          <a:ln>
            <a:solidFill>
              <a:srgbClr val="FF000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62860" y="5157121"/>
            <a:ext cx="1296402" cy="861774"/>
          </a:xfrm>
          <a:prstGeom prst="rect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u="sng" dirty="0" smtClean="0">
                <a:latin typeface="TH Krub" pitchFamily="2" charset="-34"/>
                <a:cs typeface="TH Krub" pitchFamily="2" charset="-34"/>
              </a:rPr>
              <a:t>อบต.พลับพลาไชย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หมู่ 2 ต.พลับพลาไชย อ.อู่ทอง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ปริมาณ 602 ตัน/ วัน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กำลังการผลิต 20 เมกะวัตต์</a:t>
            </a:r>
          </a:p>
          <a:p>
            <a:pPr algn="ctr"/>
            <a:r>
              <a:rPr lang="th-TH" sz="1000" dirty="0" smtClean="0">
                <a:latin typeface="TH Krub" pitchFamily="2" charset="-34"/>
                <a:cs typeface="TH Krub" pitchFamily="2" charset="-34"/>
              </a:rPr>
              <a:t>พิกัด 14.51182</a:t>
            </a:r>
            <a:r>
              <a:rPr lang="en-US" sz="1000" dirty="0" smtClean="0">
                <a:latin typeface="TH Krub" pitchFamily="2" charset="-34"/>
                <a:cs typeface="TH Krub" pitchFamily="2" charset="-34"/>
              </a:rPr>
              <a:t>,</a:t>
            </a:r>
            <a:r>
              <a:rPr lang="th-TH" sz="1000" dirty="0" smtClean="0">
                <a:latin typeface="TH Krub" pitchFamily="2" charset="-34"/>
                <a:cs typeface="TH Krub" pitchFamily="2" charset="-34"/>
              </a:rPr>
              <a:t>99.93091</a:t>
            </a:r>
          </a:p>
        </p:txBody>
      </p:sp>
      <p:cxnSp>
        <p:nvCxnSpPr>
          <p:cNvPr id="51" name="Straight Connector 50"/>
          <p:cNvCxnSpPr>
            <a:stCxn id="49" idx="3"/>
          </p:cNvCxnSpPr>
          <p:nvPr/>
        </p:nvCxnSpPr>
        <p:spPr>
          <a:xfrm flipV="1">
            <a:off x="1659262" y="4287387"/>
            <a:ext cx="1073285" cy="1300621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467025" y="5233917"/>
            <a:ext cx="1046602" cy="1241296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1371600" y="7498907"/>
            <a:ext cx="564479" cy="1253886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1467025" y="6502006"/>
            <a:ext cx="853481" cy="1149624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2513627" y="7835900"/>
            <a:ext cx="274023" cy="916894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10" idx="1"/>
          </p:cNvCxnSpPr>
          <p:nvPr/>
        </p:nvCxnSpPr>
        <p:spPr>
          <a:xfrm flipH="1">
            <a:off x="2664374" y="7245264"/>
            <a:ext cx="529676" cy="107721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028493" y="8185150"/>
            <a:ext cx="680313" cy="584868"/>
          </a:xfrm>
          <a:prstGeom prst="line">
            <a:avLst/>
          </a:prstGeom>
          <a:ln>
            <a:solidFill>
              <a:srgbClr val="FF000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194053" y="8185150"/>
            <a:ext cx="2111192" cy="808800"/>
          </a:xfrm>
          <a:prstGeom prst="line">
            <a:avLst/>
          </a:prstGeom>
          <a:ln>
            <a:solidFill>
              <a:srgbClr val="FF000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 flipV="1">
            <a:off x="3485172" y="8077201"/>
            <a:ext cx="1755427" cy="217146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0113" y="43409"/>
            <a:ext cx="5338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latin typeface="TH Krub" pitchFamily="2" charset="-34"/>
                <a:cs typeface="TH Krub" pitchFamily="2" charset="-34"/>
              </a:rPr>
              <a:t>โครงการที่มีแผนก่อสร้างโครงการกำจัดขยะมูลฝอยเพื่อผลิตกระแสไฟฟ้า </a:t>
            </a:r>
            <a:br>
              <a:rPr lang="th-TH" sz="1400" b="1" dirty="0" smtClean="0">
                <a:latin typeface="TH Krub" pitchFamily="2" charset="-34"/>
                <a:cs typeface="TH Krub" pitchFamily="2" charset="-34"/>
              </a:rPr>
            </a:br>
            <a:r>
              <a:rPr lang="th-TH" sz="1400" b="1" dirty="0" smtClean="0">
                <a:latin typeface="TH Krub" pitchFamily="2" charset="-34"/>
                <a:cs typeface="TH Krub" pitchFamily="2" charset="-34"/>
              </a:rPr>
              <a:t>(ยังไม่มีรายละเอียดโครงการเพื่อพิจารณา) จำนวน 25 แห่ง</a:t>
            </a:r>
            <a:endParaRPr lang="th-TH" sz="1400" b="1" dirty="0">
              <a:latin typeface="TH Krub" pitchFamily="2" charset="-34"/>
              <a:cs typeface="TH Krub" pitchFamily="2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79666" y="1651000"/>
            <a:ext cx="1307915" cy="861774"/>
          </a:xfrm>
          <a:prstGeom prst="rect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ทม.มหาสารคาม</a:t>
            </a:r>
          </a:p>
          <a:p>
            <a:pPr algn="ctr"/>
            <a:r>
              <a:rPr lang="th-TH" sz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หมู่ 13 ต.หนองปลิง อ.เมือง</a:t>
            </a:r>
          </a:p>
          <a:p>
            <a:pPr algn="ctr"/>
            <a:r>
              <a:rPr lang="th-TH" sz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ปริมาณ 226.10 ตัน/วัน</a:t>
            </a:r>
          </a:p>
          <a:p>
            <a:pPr algn="ctr"/>
            <a:r>
              <a:rPr lang="th-TH" sz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กำลังการผลิต 8 เมกะวัตต์ </a:t>
            </a:r>
          </a:p>
          <a:p>
            <a:pPr algn="ctr"/>
            <a:r>
              <a:rPr lang="th-TH" sz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พิกัด 16.05654,103.2999</a:t>
            </a:r>
            <a:endParaRPr 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42593" y="5740494"/>
            <a:ext cx="1398847" cy="707886"/>
          </a:xfrm>
          <a:prstGeom prst="rect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u="sng" dirty="0">
                <a:latin typeface="TH Krub" panose="02000506040000020004" pitchFamily="2" charset="-34"/>
                <a:cs typeface="TH Krub" panose="02000506040000020004" pitchFamily="2" charset="-34"/>
              </a:rPr>
              <a:t>อบต.เชียงรากใหญ่</a:t>
            </a:r>
          </a:p>
          <a:p>
            <a:pPr algn="ctr"/>
            <a:r>
              <a:rPr lang="th-TH" sz="1000" dirty="0">
                <a:latin typeface="TH Krub" panose="02000506040000020004" pitchFamily="2" charset="-34"/>
                <a:cs typeface="TH Krub" panose="02000506040000020004" pitchFamily="2" charset="-34"/>
              </a:rPr>
              <a:t>หมู่ 3 ต.เชียงรากใหญ่ อ.สามโคก</a:t>
            </a:r>
          </a:p>
          <a:p>
            <a:pPr algn="ctr"/>
            <a:r>
              <a:rPr lang="th-TH" sz="1000" dirty="0">
                <a:latin typeface="TH Krub" panose="02000506040000020004" pitchFamily="2" charset="-34"/>
                <a:cs typeface="TH Krub" panose="02000506040000020004" pitchFamily="2" charset="-34"/>
              </a:rPr>
              <a:t>ปริมาณ 1821 ตัน/วัน</a:t>
            </a:r>
          </a:p>
          <a:p>
            <a:pPr algn="ctr"/>
            <a:r>
              <a:rPr lang="th-TH" sz="1000" dirty="0">
                <a:latin typeface="TH Krub" panose="02000506040000020004" pitchFamily="2" charset="-34"/>
                <a:cs typeface="TH Krub" panose="02000506040000020004" pitchFamily="2" charset="-34"/>
              </a:rPr>
              <a:t>พิกัด 14.05033,100.57098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3343274" y="3847812"/>
            <a:ext cx="2201922" cy="776658"/>
          </a:xfrm>
          <a:prstGeom prst="line">
            <a:avLst/>
          </a:prstGeom>
          <a:ln>
            <a:solidFill>
              <a:srgbClr val="FF000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545196" y="4239749"/>
            <a:ext cx="1228943" cy="769441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100" b="1" u="sng" dirty="0" smtClean="0">
                <a:latin typeface="TH Krub" pitchFamily="2" charset="-34"/>
                <a:cs typeface="TH Krub" pitchFamily="2" charset="-34"/>
              </a:rPr>
              <a:t>ทม.เพชรบูรณ์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หมู่ 4 ต.นาป่า อ.เมือง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ปริมาณ 121.75 ตัน/วัน</a:t>
            </a:r>
          </a:p>
          <a:p>
            <a:pPr algn="ctr"/>
            <a:r>
              <a:rPr lang="th-TH" sz="1100" dirty="0" smtClean="0">
                <a:latin typeface="TH Krub" pitchFamily="2" charset="-34"/>
                <a:cs typeface="TH Krub" pitchFamily="2" charset="-34"/>
              </a:rPr>
              <a:t>กำลังการผลิต 3 เมกะวัตต์</a:t>
            </a:r>
            <a:endParaRPr lang="en-US" sz="1100" dirty="0">
              <a:latin typeface="TH Krub" pitchFamily="2" charset="-34"/>
              <a:cs typeface="TH Krub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667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844</TotalTime>
  <Words>571</Words>
  <Application>Microsoft Office PowerPoint</Application>
  <PresentationFormat>กระดาษ A4 (210x297 มม.)</PresentationFormat>
  <Paragraphs>112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User01</cp:lastModifiedBy>
  <cp:revision>67</cp:revision>
  <cp:lastPrinted>2017-11-07T11:34:38Z</cp:lastPrinted>
  <dcterms:created xsi:type="dcterms:W3CDTF">2017-11-06T04:51:28Z</dcterms:created>
  <dcterms:modified xsi:type="dcterms:W3CDTF">2017-11-09T14:50:39Z</dcterms:modified>
</cp:coreProperties>
</file>