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34"/>
  </p:notesMasterIdLst>
  <p:handoutMasterIdLst>
    <p:handoutMasterId r:id="rId35"/>
  </p:handoutMasterIdLst>
  <p:sldIdLst>
    <p:sldId id="256" r:id="rId5"/>
    <p:sldId id="299" r:id="rId6"/>
    <p:sldId id="301" r:id="rId7"/>
    <p:sldId id="302" r:id="rId8"/>
    <p:sldId id="293" r:id="rId9"/>
    <p:sldId id="292" r:id="rId10"/>
    <p:sldId id="338" r:id="rId11"/>
    <p:sldId id="340" r:id="rId12"/>
    <p:sldId id="316" r:id="rId13"/>
    <p:sldId id="317" r:id="rId14"/>
    <p:sldId id="303" r:id="rId15"/>
    <p:sldId id="328" r:id="rId16"/>
    <p:sldId id="329" r:id="rId17"/>
    <p:sldId id="331" r:id="rId18"/>
    <p:sldId id="295" r:id="rId19"/>
    <p:sldId id="319" r:id="rId20"/>
    <p:sldId id="322" r:id="rId21"/>
    <p:sldId id="324" r:id="rId22"/>
    <p:sldId id="325" r:id="rId23"/>
    <p:sldId id="352" r:id="rId24"/>
    <p:sldId id="342" r:id="rId25"/>
    <p:sldId id="320" r:id="rId26"/>
    <p:sldId id="348" r:id="rId27"/>
    <p:sldId id="344" r:id="rId28"/>
    <p:sldId id="346" r:id="rId29"/>
    <p:sldId id="327" r:id="rId30"/>
    <p:sldId id="305" r:id="rId31"/>
    <p:sldId id="312" r:id="rId32"/>
    <p:sldId id="310" r:id="rId33"/>
  </p:sldIdLst>
  <p:sldSz cx="12192000" cy="6858000"/>
  <p:notesSz cx="6669088" cy="9926638"/>
  <p:defaultTextStyle>
    <a:defPPr rtl="0">
      <a:defRPr lang="th-T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63300"/>
    <a:srgbClr val="660066"/>
    <a:srgbClr val="F8D2B2"/>
    <a:srgbClr val="000066"/>
    <a:srgbClr val="7A6BA3"/>
    <a:srgbClr val="CC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315" autoAdjust="0"/>
    <p:restoredTop sz="96400" autoAdjust="0"/>
  </p:normalViewPr>
  <p:slideViewPr>
    <p:cSldViewPr snapToGrid="0">
      <p:cViewPr>
        <p:scale>
          <a:sx n="81" d="100"/>
          <a:sy n="81" d="100"/>
        </p:scale>
        <p:origin x="-462" y="-30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30" y="33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72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8A966F7-797A-4260-8A7E-EA5ADA1E4B16}" type="datetime1">
              <a:rPr lang="th-TH" smtClean="0">
                <a:latin typeface="Leelawadee" panose="020B0502040204020203" pitchFamily="34" charset="-34"/>
                <a:cs typeface="Leelawadee" panose="020B0502040204020203" pitchFamily="34" charset="-34"/>
              </a:rPr>
              <a:pPr rtl="0"/>
              <a:t>17/08/61</a:t>
            </a:fld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BAE14B8-3CC9-472D-9BC5-A84D80684DE2}" type="slidenum">
              <a:rPr lang="th-TH">
                <a:latin typeface="Leelawadee" panose="020B0502040204020203" pitchFamily="34" charset="-34"/>
                <a:cs typeface="Leelawadee" panose="020B0502040204020203" pitchFamily="34" charset="-34"/>
              </a:rPr>
              <a:pPr rtl="0"/>
              <a:t>‹#›</a:t>
            </a:fld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endParaRPr lang="th-TH" dirty="0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fld id="{D83DDB94-34F5-40DF-B3FE-AF7C3F412E88}" type="datetime1">
              <a:rPr lang="th-TH" smtClean="0"/>
              <a:pPr/>
              <a:t>17/08/61</a:t>
            </a:fld>
            <a:endParaRPr lang="th-TH" dirty="0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th-TH" dirty="0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66909" y="4777195"/>
            <a:ext cx="5335270" cy="33502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th-TH" dirty="0"/>
              <a:t>คลิกเพื่อแก้ไขสไตล์ของข้อความต้นแบบ</a:t>
            </a:r>
          </a:p>
          <a:p>
            <a:pPr lvl="1" rtl="0"/>
            <a:r>
              <a:rPr lang="th-TH" dirty="0"/>
              <a:t>ระดับที่สอง</a:t>
            </a:r>
          </a:p>
          <a:p>
            <a:pPr lvl="2" rtl="0"/>
            <a:r>
              <a:rPr lang="th-TH" dirty="0"/>
              <a:t>ระดับที่สาม</a:t>
            </a:r>
          </a:p>
          <a:p>
            <a:pPr lvl="3" rtl="0"/>
            <a:r>
              <a:rPr lang="th-TH" dirty="0"/>
              <a:t>ระดับที่สี่</a:t>
            </a:r>
          </a:p>
          <a:p>
            <a:pPr lvl="4" rtl="0"/>
            <a:r>
              <a:rPr lang="th-TH" dirty="0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endParaRPr lang="th-TH" dirty="0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fld id="{7FB667E1-E601-4AAF-B95C-B25720D70A60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Leelawadee" panose="020B0502040204020203" pitchFamily="34" charset="-34"/>
        <a:ea typeface="+mn-ea"/>
        <a:cs typeface="Leelawadee" panose="020B0502040204020203" pitchFamily="34" charset="-34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Leelawadee" panose="020B0502040204020203" pitchFamily="34" charset="-34"/>
        <a:ea typeface="+mn-ea"/>
        <a:cs typeface="Leelawadee" panose="020B0502040204020203" pitchFamily="34" charset="-34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Leelawadee" panose="020B0502040204020203" pitchFamily="34" charset="-34"/>
        <a:ea typeface="+mn-ea"/>
        <a:cs typeface="Leelawadee" panose="020B0502040204020203" pitchFamily="34" charset="-34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Leelawadee" panose="020B0502040204020203" pitchFamily="34" charset="-34"/>
        <a:ea typeface="+mn-ea"/>
        <a:cs typeface="Leelawadee" panose="020B0502040204020203" pitchFamily="34" charset="-34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Leelawadee" panose="020B0502040204020203" pitchFamily="34" charset="-34"/>
        <a:ea typeface="+mn-ea"/>
        <a:cs typeface="Leelawadee" panose="020B0502040204020203" pitchFamily="34" charset="-34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th-TH" smtClean="0"/>
              <a:pPr/>
              <a:t>1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1054681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th-TH" smtClean="0"/>
              <a:pPr/>
              <a:t>5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2755512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th-TH" smtClean="0"/>
              <a:pPr/>
              <a:t>6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39758213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th-TH" smtClean="0"/>
              <a:pPr/>
              <a:t>9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3709034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th-TH" smtClean="0"/>
              <a:pPr/>
              <a:t>15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41310310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th-TH" smtClean="0"/>
              <a:pPr/>
              <a:t>28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2812147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กลุ่มที่ 3"/>
          <p:cNvGrpSpPr/>
          <p:nvPr/>
        </p:nvGrpSpPr>
        <p:grpSpPr>
          <a:xfrm rot="248467">
            <a:off x="223563" y="2575407"/>
            <a:ext cx="4688853" cy="2424835"/>
            <a:chOff x="-10068" y="2615721"/>
            <a:chExt cx="5488038" cy="2838132"/>
          </a:xfrm>
        </p:grpSpPr>
        <p:sp>
          <p:nvSpPr>
            <p:cNvPr id="5" name="รูปแบบอิสระ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" name="รูปแบบอิสระ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" name="รูปแบบอิสระ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8" name="รูปแบบอิสระ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" name="รูปแบบอิสระ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" name="รูปแบบอิสระ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" name="รูปแบบอิสระ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" name="รูปแบบอิสระ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" name="รูปแบบอิสระ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" name="รูปแบบอิสระ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" name="รูปแบบอิสระ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" name="รูปแบบอิสระ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" name="รูปแบบอิสระ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" name="รูปแบบอิสระ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9" name="รูปแบบอิสระ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" name="รูปแบบอิสระ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1" name="รูปแบบอิสระ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2" name="รูปแบบอิสระ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3" name="รูปแบบอิสระ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4" name="รูปแบบอิสระ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5" name="รูปแบบอิสระ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6" name="รูปแบบอิสระ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7" name="รูปแบบอิสระ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8" name="รูปแบบอิสระ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9" name="รูปแบบอิสระ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0" name="รูปแบบอิสระ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1" name="รูปแบบอิสระ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2" name="รูปแบบอิสระ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3" name="รูปแบบอิสระ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4" name="รูปแบบอิสระ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5" name="รูปแบบอิสระ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6" name="รูปแบบอิสระ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7" name="รูปแบบอิสระ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8" name="รูปแบบอิสระ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9" name="รูปแบบอิสระ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40" name="กลุ่ม 39"/>
          <p:cNvGrpSpPr/>
          <p:nvPr/>
        </p:nvGrpSpPr>
        <p:grpSpPr>
          <a:xfrm rot="18988672">
            <a:off x="68557" y="189622"/>
            <a:ext cx="517230" cy="587584"/>
            <a:chOff x="11036616" y="1071278"/>
            <a:chExt cx="1030189" cy="1170315"/>
          </a:xfrm>
        </p:grpSpPr>
        <p:sp>
          <p:nvSpPr>
            <p:cNvPr id="41" name="รูปแบบอิสระ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2" name="รูปแบบอิสระ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3" name="รูปแบบอิสระ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4" name="รูปแบบอิสระ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5" name="รูปแบบอิสระ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6" name="รูปแบบอิสระ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7" name="รูปแบบอิสระ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8" name="รูปแบบอิสระ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sp>
        <p:nvSpPr>
          <p:cNvPr id="49" name="รูปแบบอิสระ 500"/>
          <p:cNvSpPr>
            <a:spLocks/>
          </p:cNvSpPr>
          <p:nvPr/>
        </p:nvSpPr>
        <p:spPr bwMode="auto">
          <a:xfrm>
            <a:off x="3284322" y="4664178"/>
            <a:ext cx="8902911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grpSp>
        <p:nvGrpSpPr>
          <p:cNvPr id="50" name="กลุ่ม 49"/>
          <p:cNvGrpSpPr/>
          <p:nvPr/>
        </p:nvGrpSpPr>
        <p:grpSpPr>
          <a:xfrm>
            <a:off x="11434163" y="6542"/>
            <a:ext cx="679129" cy="712528"/>
            <a:chOff x="11231706" y="127529"/>
            <a:chExt cx="679129" cy="712528"/>
          </a:xfrm>
        </p:grpSpPr>
        <p:sp>
          <p:nvSpPr>
            <p:cNvPr id="51" name="รูปแบบอิสระ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2" name="รูปแบบอิสระ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3" name="รูปแบบอิสระ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4" name="รูปแบบอิสระ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5" name="รูปแบบอิสระ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6" name="รูปแบบอิสระ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7" name="รูปแบบอิสระ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8" name="รูปแบบอิสระ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sp>
        <p:nvSpPr>
          <p:cNvPr id="59" name="รูปแบบอิสระ 413"/>
          <p:cNvSpPr>
            <a:spLocks/>
          </p:cNvSpPr>
          <p:nvPr/>
        </p:nvSpPr>
        <p:spPr bwMode="auto">
          <a:xfrm>
            <a:off x="-23365" y="3007512"/>
            <a:ext cx="12188952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60" name="รูปแบบอิสระ 414"/>
          <p:cNvSpPr>
            <a:spLocks/>
          </p:cNvSpPr>
          <p:nvPr/>
        </p:nvSpPr>
        <p:spPr bwMode="auto">
          <a:xfrm>
            <a:off x="-23365" y="3324746"/>
            <a:ext cx="12188952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grpSp>
        <p:nvGrpSpPr>
          <p:cNvPr id="61" name="กลุ่ม 5"/>
          <p:cNvGrpSpPr>
            <a:grpSpLocks noChangeAspect="1"/>
          </p:cNvGrpSpPr>
          <p:nvPr/>
        </p:nvGrpSpPr>
        <p:grpSpPr bwMode="auto">
          <a:xfrm>
            <a:off x="-1519" y="854145"/>
            <a:ext cx="1881474" cy="2341763"/>
            <a:chOff x="3000" y="1116"/>
            <a:chExt cx="1680" cy="2091"/>
          </a:xfrm>
        </p:grpSpPr>
        <p:sp>
          <p:nvSpPr>
            <p:cNvPr id="62" name="รูปแบบอิสระ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3" name="รูปแบบอิสระ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4" name="รูปแบบอิสระ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5" name="รูปแบบอิสระ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6" name="รูปแบบอิสระ 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7" name="รูปแบบอิสระ 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8" name="รูปแบบอิสระ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9" name="รูปแบบอิสระ 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0" name="รูปแบบอิสระ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1" name="รูปแบบอิสระ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2" name="รูปแบบอิสระ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3" name="รูปแบบอิสระ 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4" name="รูปแบบอิสระ 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5" name="รูปแบบอิสระ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6" name="รูปแบบอิสระ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7" name="รูปแบบอิสระ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8" name="รูปแบบอิสระ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9" name="รูปแบบอิสระ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80" name="รูปแบบอิสระ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81" name="กลุ่ม 33"/>
          <p:cNvGrpSpPr>
            <a:grpSpLocks noChangeAspect="1"/>
          </p:cNvGrpSpPr>
          <p:nvPr/>
        </p:nvGrpSpPr>
        <p:grpSpPr bwMode="auto">
          <a:xfrm>
            <a:off x="1714988" y="4544219"/>
            <a:ext cx="1873268" cy="2324202"/>
            <a:chOff x="3359" y="1523"/>
            <a:chExt cx="943" cy="1170"/>
          </a:xfrm>
        </p:grpSpPr>
        <p:sp>
          <p:nvSpPr>
            <p:cNvPr id="82" name="รูปแบบอิสระ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83" name="รูปแบบอิสระ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84" name="รูปแบบอิสระ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85" name="รูปแบบอิสระ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86" name="รูปแบบอิสระ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87" name="กลุ่ม 43"/>
          <p:cNvGrpSpPr>
            <a:grpSpLocks noChangeAspect="1"/>
          </p:cNvGrpSpPr>
          <p:nvPr/>
        </p:nvGrpSpPr>
        <p:grpSpPr bwMode="auto">
          <a:xfrm>
            <a:off x="1168399" y="5011046"/>
            <a:ext cx="1497013" cy="1857375"/>
            <a:chOff x="3367" y="1523"/>
            <a:chExt cx="943" cy="1170"/>
          </a:xfrm>
        </p:grpSpPr>
        <p:sp>
          <p:nvSpPr>
            <p:cNvPr id="88" name="รูปแบบอิสระ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89" name="รูปแบบอิสระ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0" name="รูปแบบอิสระ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1" name="รูปแบบอิสระ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2" name="รูปแบบอิสระ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3" name="รูปแบบอิสระ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94" name="กลุ่ม 93"/>
          <p:cNvGrpSpPr/>
          <p:nvPr/>
        </p:nvGrpSpPr>
        <p:grpSpPr>
          <a:xfrm>
            <a:off x="-21971" y="4350236"/>
            <a:ext cx="1696783" cy="2518186"/>
            <a:chOff x="-3496" y="4350236"/>
            <a:chExt cx="1696783" cy="2518186"/>
          </a:xfrm>
        </p:grpSpPr>
        <p:sp>
          <p:nvSpPr>
            <p:cNvPr id="95" name="รูปแบบอิสระ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6" name="รูปแบบอิสระ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7" name="รูปแบบอิสระ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8" name="รูปแบบอิสระ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99" name="กลุ่ม 43"/>
          <p:cNvGrpSpPr>
            <a:grpSpLocks noChangeAspect="1"/>
          </p:cNvGrpSpPr>
          <p:nvPr/>
        </p:nvGrpSpPr>
        <p:grpSpPr bwMode="auto">
          <a:xfrm>
            <a:off x="2911336" y="4572470"/>
            <a:ext cx="1850498" cy="2295951"/>
            <a:chOff x="3367" y="1523"/>
            <a:chExt cx="943" cy="1170"/>
          </a:xfrm>
        </p:grpSpPr>
        <p:sp>
          <p:nvSpPr>
            <p:cNvPr id="100" name="รูปแบบอิสระ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1" name="รูปแบบอิสระ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2" name="รูปแบบอิสระ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3" name="รูปแบบอิสระ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4" name="รูปแบบอิสระ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5" name="รูปแบบอิสระ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106" name="กลุ่ม 105"/>
          <p:cNvGrpSpPr/>
          <p:nvPr/>
        </p:nvGrpSpPr>
        <p:grpSpPr>
          <a:xfrm rot="1576354">
            <a:off x="11125791" y="2895976"/>
            <a:ext cx="1030189" cy="1170315"/>
            <a:chOff x="11036616" y="1071278"/>
            <a:chExt cx="1030189" cy="1170315"/>
          </a:xfrm>
        </p:grpSpPr>
        <p:sp>
          <p:nvSpPr>
            <p:cNvPr id="107" name="รูปแบบอิสระ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8" name="รูปแบบอิสระ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9" name="รูปแบบอิสระ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0" name="รูปแบบอิสระ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1" name="รูปแบบอิสระ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2" name="รูปแบบอิสระ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3" name="รูปแบบอิสระ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4" name="รูปแบบอิสระ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sp>
        <p:nvSpPr>
          <p:cNvPr id="115" name="รูปแบบอิสระ 8"/>
          <p:cNvSpPr>
            <a:spLocks/>
          </p:cNvSpPr>
          <p:nvPr/>
        </p:nvSpPr>
        <p:spPr bwMode="auto">
          <a:xfrm>
            <a:off x="4042661" y="5351893"/>
            <a:ext cx="349250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16" name="รูปแบบอิสระ 115"/>
          <p:cNvSpPr/>
          <p:nvPr/>
        </p:nvSpPr>
        <p:spPr>
          <a:xfrm>
            <a:off x="-28233" y="3533670"/>
            <a:ext cx="12139450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grpSp>
        <p:nvGrpSpPr>
          <p:cNvPr id="117" name="กลุ่ม 116"/>
          <p:cNvGrpSpPr/>
          <p:nvPr/>
        </p:nvGrpSpPr>
        <p:grpSpPr>
          <a:xfrm rot="198573">
            <a:off x="1199275" y="2684218"/>
            <a:ext cx="2154692" cy="1686565"/>
            <a:chOff x="1175948" y="2708421"/>
            <a:chExt cx="2159248" cy="1690131"/>
          </a:xfrm>
        </p:grpSpPr>
        <p:sp>
          <p:nvSpPr>
            <p:cNvPr id="118" name="รูปแบบอิสระ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9" name="รูปแบบอิสระ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0" name="รูปแบบอิสระ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1" name="รูปแบบอิสระ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2" name="รูปแบบอิสระ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3" name="รูปแบบอิสระ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4" name="รูปแบบอิสระ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5" name="รูปแบบอิสระ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6" name="รูปแบบอิสระ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7" name="รูปแบบอิสระ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8" name="รูปแบบอิสระ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9" name="รูปแบบอิสระ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0" name="รูปแบบอิสระ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1" name="รูปแบบอิสระ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2" name="รูปแบบอิสระ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3" name="รูปแบบอิสระ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4" name="รูปแบบอิสระ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5" name="รูปแบบอิสระ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6" name="รูปแบบอิสระ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7" name="รูปแบบอิสระ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8" name="รูปแบบอิสระ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9" name="รูปแบบอิสระ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0" name="รูปแบบอิสระ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1" name="รูปแบบอิสระ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2" name="รูปแบบอิสระ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3" name="รูปแบบอิสระ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4" name="รูปแบบอิสระ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5" name="รูปแบบอิสระ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146" name="กลุ่ม 5"/>
          <p:cNvGrpSpPr>
            <a:grpSpLocks noChangeAspect="1"/>
          </p:cNvGrpSpPr>
          <p:nvPr/>
        </p:nvGrpSpPr>
        <p:grpSpPr bwMode="auto">
          <a:xfrm>
            <a:off x="9167354" y="4138360"/>
            <a:ext cx="3023057" cy="2719639"/>
            <a:chOff x="2887" y="1286"/>
            <a:chExt cx="1903" cy="1712"/>
          </a:xfrm>
        </p:grpSpPr>
        <p:sp>
          <p:nvSpPr>
            <p:cNvPr id="147" name="รูปแบบอิสระ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8" name="รูปแบบอิสระ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9" name="รูปแบบอิสระ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0" name="รูปแบบอิสระ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1" name="รูปแบบอิสระ 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2" name="รูปแบบอิสระ 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3" name="รูปแบบอิสระ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4" name="รูปแบบอิสระ 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5" name="รูปแบบอิสระ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6" name="รูปแบบอิสระ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7" name="รูปแบบอิสระ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8" name="รูปแบบอิสระ 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9" name="รูปแบบอิสระ 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0" name="รูปแบบอิสระ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1" name="รูปแบบอิสระ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2" name="รูปแบบอิสระ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3" name="รูปแบบอิสระ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4" name="รูปแบบอิสระ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5" name="รูปแบบอิสระ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6" name="รูปแบบอิสระ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7" name="รูปแบบอิสระ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8" name="รูปแบบอิสระ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9" name="รูปแบบอิสระ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0" name="รูปแบบอิสระ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171" name="กลุ่ม 64"/>
          <p:cNvGrpSpPr>
            <a:grpSpLocks noChangeAspect="1"/>
          </p:cNvGrpSpPr>
          <p:nvPr/>
        </p:nvGrpSpPr>
        <p:grpSpPr bwMode="auto">
          <a:xfrm rot="12827499" flipH="1">
            <a:off x="11360417" y="2338535"/>
            <a:ext cx="483752" cy="536662"/>
            <a:chOff x="2052" y="995"/>
            <a:chExt cx="768" cy="852"/>
          </a:xfrm>
        </p:grpSpPr>
        <p:sp>
          <p:nvSpPr>
            <p:cNvPr id="172" name="รูปแบบอิสระ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3" name="รูปแบบอิสระ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4" name="รูปแบบอิสระ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5" name="รูปแบบอิสระ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6" name="รูปแบบอิสระ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7" name="รูปแบบอิสระ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8" name="รูปแบบอิสระ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9" name="รูปแบบอิสระ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2681288" y="165020"/>
            <a:ext cx="9360418" cy="2263258"/>
          </a:xfrm>
        </p:spPr>
        <p:txBody>
          <a:bodyPr rtlCol="0" anchor="b">
            <a:normAutofit/>
          </a:bodyPr>
          <a:lstStyle>
            <a:lvl1pPr algn="ctr">
              <a:defRPr sz="6600"/>
            </a:lvl1pPr>
          </a:lstStyle>
          <a:p>
            <a:pPr rtl="0"/>
            <a:r>
              <a:rPr lang="th-TH" smtClean="0"/>
              <a:t>คลิกเพื่อแก้ไขลักษณะชื่อเรื่องต้นแบบ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3903329" y="2476917"/>
            <a:ext cx="6916336" cy="1771600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th-TH" smtClean="0"/>
              <a:t>คลิกเพื่อแก้ไขลักษณะชื่อเรื่องรองต้นแบบ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3382882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h-TH" smtClean="0"/>
              <a:t>คลิกเพื่อแก้ไขลักษณะชื่อเรื่องต้นแบบ</a:t>
            </a:r>
            <a:endParaRPr lang="th-TH" dirty="0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rtl="0"/>
            <a:r>
              <a:rPr lang="th-TH" smtClean="0"/>
              <a:t>ระดับที่สอง</a:t>
            </a:r>
          </a:p>
          <a:p>
            <a:pPr lvl="2" rtl="0"/>
            <a:r>
              <a:rPr lang="th-TH" smtClean="0"/>
              <a:t>ระดับที่สาม</a:t>
            </a:r>
          </a:p>
          <a:p>
            <a:pPr lvl="3" rtl="0"/>
            <a:r>
              <a:rPr lang="th-TH" smtClean="0"/>
              <a:t>ระดับที่สี่</a:t>
            </a:r>
          </a:p>
          <a:p>
            <a:pPr lvl="4" rtl="0"/>
            <a:r>
              <a:rPr lang="th-TH" smtClean="0"/>
              <a:t>ระดับที่ห้า</a:t>
            </a:r>
            <a:endParaRPr lang="th-TH" dirty="0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h-TH" dirty="0"/>
              <a:t>เพิ่มท้ายกระดาษ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494C8E9-3131-46DB-AACC-183BF7EA4E52}" type="datetime1">
              <a:rPr lang="th-TH" smtClean="0"/>
              <a:pPr/>
              <a:t>17/08/61</a:t>
            </a:fld>
            <a:endParaRPr lang="th-TH" dirty="0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th-TH"/>
              <a:pPr rtl="0"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3338572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ชื่อเรื่องแนวตั้งและข้อควา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592666"/>
            <a:ext cx="2628900" cy="5579533"/>
          </a:xfrm>
        </p:spPr>
        <p:txBody>
          <a:bodyPr vert="eaVert" rtlCol="0"/>
          <a:lstStyle/>
          <a:p>
            <a:pPr rtl="0"/>
            <a:r>
              <a:rPr lang="th-TH" smtClean="0"/>
              <a:t>คลิกเพื่อแก้ไขลักษณะชื่อเรื่องต้นแบบ</a:t>
            </a:r>
            <a:endParaRPr lang="th-TH" dirty="0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592666"/>
            <a:ext cx="7734300" cy="5579533"/>
          </a:xfrm>
        </p:spPr>
        <p:txBody>
          <a:bodyPr vert="eaVert" rtlCol="0"/>
          <a:lstStyle/>
          <a:p>
            <a:pPr lvl="0" rt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rtl="0"/>
            <a:r>
              <a:rPr lang="th-TH" smtClean="0"/>
              <a:t>ระดับที่สอง</a:t>
            </a:r>
          </a:p>
          <a:p>
            <a:pPr lvl="2" rtl="0"/>
            <a:r>
              <a:rPr lang="th-TH" smtClean="0"/>
              <a:t>ระดับที่สาม</a:t>
            </a:r>
          </a:p>
          <a:p>
            <a:pPr lvl="3" rtl="0"/>
            <a:r>
              <a:rPr lang="th-TH" smtClean="0"/>
              <a:t>ระดับที่สี่</a:t>
            </a:r>
          </a:p>
          <a:p>
            <a:pPr lvl="4" rtl="0"/>
            <a:r>
              <a:rPr lang="th-TH" smtClean="0"/>
              <a:t>ระดับที่ห้า</a:t>
            </a:r>
            <a:endParaRPr lang="th-TH" dirty="0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h-TH" dirty="0"/>
              <a:t>เพิ่มท้ายกระดาษ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76B190C9-91AC-4467-8D86-4FE802370602}" type="datetime1">
              <a:rPr lang="th-TH" smtClean="0"/>
              <a:pPr/>
              <a:t>17/08/61</a:t>
            </a:fld>
            <a:endParaRPr lang="th-TH" dirty="0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th-TH"/>
              <a:pPr rtl="0"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27515582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ชื่อเรื่องและไดอะแกรมหรือแผนผังองค์ก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 SmartArt 2"/>
          <p:cNvSpPr>
            <a:spLocks noGrp="1"/>
          </p:cNvSpPr>
          <p:nvPr>
            <p:ph type="dgm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th-TH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สำนักวิจัยและวิชาการ</a:t>
            </a: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A88E22-0A71-44EE-9D0A-C1EC62648D7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885442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h-TH" smtClean="0"/>
              <a:t>คลิกเพื่อแก้ไขลักษณะชื่อเรื่องต้นแบบ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rtl="0"/>
            <a:r>
              <a:rPr lang="th-TH" smtClean="0"/>
              <a:t>ระดับที่สอง</a:t>
            </a:r>
          </a:p>
          <a:p>
            <a:pPr lvl="2" rtl="0"/>
            <a:r>
              <a:rPr lang="th-TH" smtClean="0"/>
              <a:t>ระดับที่สาม</a:t>
            </a:r>
          </a:p>
          <a:p>
            <a:pPr lvl="3" rtl="0"/>
            <a:r>
              <a:rPr lang="th-TH" smtClean="0"/>
              <a:t>ระดับที่สี่</a:t>
            </a:r>
          </a:p>
          <a:p>
            <a:pPr lvl="4" rtl="0"/>
            <a:r>
              <a:rPr lang="th-TH" smtClean="0"/>
              <a:t>ระดับที่ห้า</a:t>
            </a:r>
            <a:endParaRPr lang="th-TH" dirty="0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h-TH" dirty="0"/>
              <a:t>เพิ่มท้ายกระดาษ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1096937A-7625-4D7F-BCFA-B922FAFAB6C7}" type="datetime1">
              <a:rPr lang="th-TH" smtClean="0"/>
              <a:pPr/>
              <a:t>17/08/61</a:t>
            </a:fld>
            <a:endParaRPr lang="th-TH" dirty="0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th-TH"/>
              <a:pPr rtl="0"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4159342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523999" y="1485900"/>
            <a:ext cx="9144001" cy="2933700"/>
          </a:xfrm>
        </p:spPr>
        <p:txBody>
          <a:bodyPr rtlCol="0" anchor="b">
            <a:normAutofit/>
          </a:bodyPr>
          <a:lstStyle>
            <a:lvl1pPr algn="l">
              <a:defRPr sz="5200" b="0"/>
            </a:lvl1pPr>
          </a:lstStyle>
          <a:p>
            <a:pPr rtl="0"/>
            <a:r>
              <a:rPr lang="th-TH" smtClean="0"/>
              <a:t>คลิกเพื่อแก้ไขลักษณะชื่อเรื่องต้นแบบ</a:t>
            </a:r>
            <a:endParaRPr lang="th-TH" dirty="0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1522413" y="4454034"/>
            <a:ext cx="9144000" cy="1184766"/>
          </a:xfrm>
        </p:spPr>
        <p:txBody>
          <a:bodyPr rtlCol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h-TH" dirty="0"/>
              <a:t>เพิ่มท้ายกระดาษ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DA45875-FC53-4899-AC0E-E9DED250360A}" type="datetime1">
              <a:rPr lang="th-TH" smtClean="0"/>
              <a:pPr/>
              <a:t>17/08/61</a:t>
            </a:fld>
            <a:endParaRPr lang="th-TH" dirty="0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th-TH"/>
              <a:pPr rtl="0"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2715843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ส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h-TH" smtClean="0"/>
              <a:t>คลิกเพื่อแก้ไขลักษณะชื่อเรื่องต้นแบบ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1528572" y="1485900"/>
            <a:ext cx="448056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rtl="0"/>
            <a:r>
              <a:rPr lang="th-TH" smtClean="0"/>
              <a:t>ระดับที่สอง</a:t>
            </a:r>
          </a:p>
          <a:p>
            <a:pPr lvl="2" rtl="0"/>
            <a:r>
              <a:rPr lang="th-TH" smtClean="0"/>
              <a:t>ระดับที่สาม</a:t>
            </a:r>
          </a:p>
          <a:p>
            <a:pPr lvl="3" rtl="0"/>
            <a:r>
              <a:rPr lang="th-TH" smtClean="0"/>
              <a:t>ระดับที่สี่</a:t>
            </a:r>
          </a:p>
          <a:p>
            <a:pPr lvl="4" rtl="0"/>
            <a:r>
              <a:rPr lang="th-TH" smtClean="0"/>
              <a:t>ระดับที่ห้า</a:t>
            </a:r>
            <a:endParaRPr lang="th-TH" dirty="0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7169" y="1485900"/>
            <a:ext cx="448056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rtl="0"/>
            <a:r>
              <a:rPr lang="th-TH" smtClean="0"/>
              <a:t>ระดับที่สอง</a:t>
            </a:r>
          </a:p>
          <a:p>
            <a:pPr lvl="2" rtl="0"/>
            <a:r>
              <a:rPr lang="th-TH" smtClean="0"/>
              <a:t>ระดับที่สาม</a:t>
            </a:r>
          </a:p>
          <a:p>
            <a:pPr lvl="3" rtl="0"/>
            <a:r>
              <a:rPr lang="th-TH" smtClean="0"/>
              <a:t>ระดับที่สี่</a:t>
            </a:r>
          </a:p>
          <a:p>
            <a:pPr lvl="4" rtl="0"/>
            <a:r>
              <a:rPr lang="th-TH" smtClean="0"/>
              <a:t>ระดับที่ห้า</a:t>
            </a:r>
            <a:endParaRPr lang="th-TH" dirty="0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h-TH" dirty="0"/>
              <a:t>เพิ่มท้ายกระดาษ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BAEF6C91-A20E-441C-BBBC-1346212D2075}" type="datetime1">
              <a:rPr lang="th-TH" smtClean="0"/>
              <a:pPr/>
              <a:t>17/08/61</a:t>
            </a:fld>
            <a:endParaRPr lang="th-TH" dirty="0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th-TH" smtClean="0"/>
              <a:pPr rtl="0"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1392521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ชื่อเรื่อง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h-TH" smtClean="0"/>
              <a:t>คลิกเพื่อแก้ไขลักษณะชื่อเรื่องต้นแบบ</a:t>
            </a:r>
            <a:endParaRPr lang="th-TH" dirty="0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1528572" y="1376018"/>
            <a:ext cx="448056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1528572" y="2144114"/>
            <a:ext cx="448056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rtl="0"/>
            <a:r>
              <a:rPr lang="th-TH" smtClean="0"/>
              <a:t>ระดับที่สอง</a:t>
            </a:r>
          </a:p>
          <a:p>
            <a:pPr lvl="2" rtl="0"/>
            <a:r>
              <a:rPr lang="th-TH" smtClean="0"/>
              <a:t>ระดับที่สาม</a:t>
            </a:r>
          </a:p>
          <a:p>
            <a:pPr lvl="3" rtl="0"/>
            <a:r>
              <a:rPr lang="th-TH" smtClean="0"/>
              <a:t>ระดับที่สี่</a:t>
            </a:r>
          </a:p>
          <a:p>
            <a:pPr lvl="4" rtl="0"/>
            <a:r>
              <a:rPr lang="th-TH" smtClean="0"/>
              <a:t>ระดับที่ห้า</a:t>
            </a:r>
            <a:endParaRPr lang="th-TH" dirty="0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7169" y="1376018"/>
            <a:ext cx="448056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7169" y="2144114"/>
            <a:ext cx="448056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rtl="0"/>
            <a:r>
              <a:rPr lang="th-TH" smtClean="0"/>
              <a:t>ระดับที่สอง</a:t>
            </a:r>
          </a:p>
          <a:p>
            <a:pPr lvl="2" rtl="0"/>
            <a:r>
              <a:rPr lang="th-TH" smtClean="0"/>
              <a:t>ระดับที่สาม</a:t>
            </a:r>
          </a:p>
          <a:p>
            <a:pPr lvl="3" rtl="0"/>
            <a:r>
              <a:rPr lang="th-TH" smtClean="0"/>
              <a:t>ระดับที่สี่</a:t>
            </a:r>
          </a:p>
          <a:p>
            <a:pPr lvl="4" rtl="0"/>
            <a:r>
              <a:rPr lang="th-TH" smtClean="0"/>
              <a:t>ระดับที่ห้า</a:t>
            </a:r>
            <a:endParaRPr lang="th-TH" dirty="0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h-TH" dirty="0"/>
              <a:t>เพิ่มท้ายกระดาษ</a:t>
            </a:r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03AFC127-C3E2-43B7-B106-C39B85A5FAF8}" type="datetime1">
              <a:rPr lang="th-TH" smtClean="0"/>
              <a:pPr/>
              <a:t>17/08/61</a:t>
            </a:fld>
            <a:endParaRPr lang="th-TH" dirty="0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th-TH" smtClean="0"/>
              <a:pPr rtl="0"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40037005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ชื่อเรื่องเท่านั้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รูปแบบอิสระ 92"/>
          <p:cNvSpPr>
            <a:spLocks/>
          </p:cNvSpPr>
          <p:nvPr/>
        </p:nvSpPr>
        <p:spPr bwMode="auto">
          <a:xfrm>
            <a:off x="8643511" y="3888584"/>
            <a:ext cx="213014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7" name="รูปแบบอิสระ 50"/>
          <p:cNvSpPr>
            <a:spLocks/>
          </p:cNvSpPr>
          <p:nvPr/>
        </p:nvSpPr>
        <p:spPr bwMode="auto">
          <a:xfrm>
            <a:off x="6780212" y="4191000"/>
            <a:ext cx="540996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8" name="รูปแบบอิสระ 51"/>
          <p:cNvSpPr>
            <a:spLocks/>
          </p:cNvSpPr>
          <p:nvPr/>
        </p:nvSpPr>
        <p:spPr bwMode="auto">
          <a:xfrm>
            <a:off x="-125" y="4572000"/>
            <a:ext cx="11415276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grpSp>
        <p:nvGrpSpPr>
          <p:cNvPr id="9" name="กลุ่ม 69"/>
          <p:cNvGrpSpPr>
            <a:grpSpLocks noChangeAspect="1"/>
          </p:cNvGrpSpPr>
          <p:nvPr/>
        </p:nvGrpSpPr>
        <p:grpSpPr bwMode="auto">
          <a:xfrm flipH="1">
            <a:off x="9732236" y="958654"/>
            <a:ext cx="1400819" cy="4001744"/>
            <a:chOff x="3220" y="236"/>
            <a:chExt cx="1347" cy="3848"/>
          </a:xfrm>
        </p:grpSpPr>
        <p:sp>
          <p:nvSpPr>
            <p:cNvPr id="10" name="รูปแบบอิสระ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" name="รูปแบบอิสระ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" name="รูปแบบอิสระ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" name="รูปแบบอิสระ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" name="รูปแบบอิสระ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" name="รูปแบบอิสระ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" name="รูปแบบอิสระ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" name="รูปแบบอิสระ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" name="รูปแบบอิสระ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9" name="รูปแบบอิสระ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" name="รูปแบบอิสระ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1" name="รูปแบบอิสระ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2" name="รูปแบบอิสระ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3" name="รูปแบบอิสระ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4" name="รูปแบบอิสระ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5" name="รูปแบบอิสระ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6" name="รูปแบบอิสระ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7" name="รูปแบบอิสระ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8" name="รูปแบบอิสระ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9" name="รูปแบบอิสระ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0" name="รูปแบบอิสระ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1" name="รูปแบบอิสระ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2" name="รูปแบบอิสระ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3" name="รูปแบบอิสระ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4" name="รูปแบบอิสระ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5" name="รูปแบบอิสระ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6" name="รูปแบบอิสระ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7" name="รูปแบบอิสระ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8" name="รูปแบบอิสระ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9" name="รูปแบบอิสระ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0" name="รูปแบบอิสระ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1" name="รูปแบบอิสระ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2" name="รูปแบบอิสระ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3" name="รูปแบบอิสระ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4" name="รูปแบบอิสระ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5" name="รูปแบบอิสระ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6" name="รูปแบบอิสระ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7" name="รูปแบบอิสระ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8" name="รูปแบบอิสระ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9" name="รูปแบบอิสระ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0" name="รูปแบบอิสระ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1" name="รูปแบบอิสระ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2" name="รูปแบบอิสระ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3" name="รูปแบบอิสระ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4" name="รูปแบบอิสระ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5" name="รูปแบบอิสระ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6" name="รูปแบบอิสระ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7" name="รูปแบบอิสระ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8" name="รูปแบบอิสระ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9" name="รูปแบบอิสระ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0" name="รูปแบบอิสระ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1" name="รูปแบบอิสระ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2" name="รูปแบบอิสระ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3" name="รูปแบบอิสระ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4" name="รูปแบบอิสระ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5" name="รูปแบบอิสระ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6" name="รูปแบบอิสระ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7" name="รูปแบบอิสระ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8" name="รูปแบบอิสระ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9" name="รูปแบบอิสระ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0" name="รูปแบบอิสระ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1" name="รูปแบบอิสระ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2" name="รูปแบบอิสระ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3" name="รูปแบบอิสระ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4" name="รูปแบบอิสระ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5" name="รูปแบบอิสระ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6" name="รูปแบบอิสระ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7" name="รูปแบบอิสระ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8" name="รูปแบบอิสระ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9" name="รูปแบบอิสระ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80" name="รูปแบบอิสระ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81" name="รูปแบบอิสระ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82" name="รูปแบบอิสระ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83" name="รูปแบบอิสระ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84" name="รูปแบบอิสระ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85" name="รูปแบบอิสระ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86" name="รูปแบบอิสระ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87" name="รูปแบบอิสระ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88" name="รูปแบบอิสระ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89" name="รูปแบบอิสระ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0" name="รูปแบบอิสระ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1" name="รูปแบบอิสระ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2" name="รูปแบบอิสระ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93" name="กลุ่ม 69"/>
          <p:cNvGrpSpPr>
            <a:grpSpLocks noChangeAspect="1"/>
          </p:cNvGrpSpPr>
          <p:nvPr/>
        </p:nvGrpSpPr>
        <p:grpSpPr bwMode="auto">
          <a:xfrm>
            <a:off x="10895012" y="1248597"/>
            <a:ext cx="1254796" cy="3346122"/>
            <a:chOff x="3124" y="236"/>
            <a:chExt cx="1443" cy="3848"/>
          </a:xfrm>
        </p:grpSpPr>
        <p:sp>
          <p:nvSpPr>
            <p:cNvPr id="94" name="รูปแบบอิสระ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5" name="รูปแบบอิสระ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6" name="รูปแบบอิสระ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7" name="รูปแบบอิสระ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8" name="รูปแบบอิสระ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9" name="รูปแบบอิสระ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0" name="รูปแบบอิสระ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1" name="รูปแบบอิสระ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2" name="รูปแบบอิสระ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3" name="รูปแบบอิสระ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4" name="รูปแบบอิสระ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5" name="รูปแบบอิสระ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6" name="รูปแบบอิสระ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7" name="รูปแบบอิสระ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8" name="รูปแบบอิสระ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9" name="รูปแบบอิสระ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0" name="รูปแบบอิสระ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1" name="รูปแบบอิสระ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2" name="รูปแบบอิสระ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3" name="รูปแบบอิสระ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4" name="รูปแบบอิสระ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5" name="รูปแบบอิสระ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6" name="รูปแบบอิสระ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7" name="รูปแบบอิสระ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8" name="รูปแบบอิสระ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9" name="รูปแบบอิสระ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0" name="รูปแบบอิสระ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1" name="รูปแบบอิสระ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2" name="รูปแบบอิสระ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3" name="รูปแบบอิสระ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4" name="รูปแบบอิสระ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5" name="รูปแบบอิสระ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6" name="รูปแบบอิสระ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7" name="รูปแบบอิสระ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8" name="รูปแบบอิสระ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9" name="รูปแบบอิสระ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0" name="รูปแบบอิสระ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1" name="รูปแบบอิสระ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2" name="รูปแบบอิสระ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3" name="รูปแบบอิสระ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4" name="รูปแบบอิสระ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5" name="รูปแบบอิสระ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6" name="รูปแบบอิสระ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7" name="รูปแบบอิสระ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8" name="รูปแบบอิสระ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9" name="รูปแบบอิสระ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0" name="รูปแบบอิสระ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1" name="รูปแบบอิสระ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2" name="รูปแบบอิสระ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3" name="รูปแบบอิสระ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4" name="รูปแบบอิสระ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5" name="รูปแบบอิสระ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6" name="รูปแบบอิสระ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7" name="รูปแบบอิสระ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8" name="รูปแบบอิสระ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9" name="รูปแบบอิสระ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0" name="รูปแบบอิสระ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1" name="รูปแบบอิสระ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2" name="รูปแบบอิสระ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3" name="รูปแบบอิสระ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4" name="รูปแบบอิสระ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5" name="รูปแบบอิสระ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6" name="รูปแบบอิสระ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7" name="รูปแบบอิสระ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8" name="รูปแบบอิสระ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9" name="รูปแบบอิสระ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0" name="รูปแบบอิสระ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1" name="รูปแบบอิสระ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2" name="รูปแบบอิสระ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3" name="รูปแบบอิสระ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4" name="รูปแบบอิสระ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5" name="รูปแบบอิสระ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6" name="รูปแบบอิสระ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7" name="รูปแบบอิสระ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8" name="รูปแบบอิสระ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9" name="รูปแบบอิสระ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0" name="รูปแบบอิสระ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1" name="รูปแบบอิสระ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2" name="รูปแบบอิสระ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3" name="รูปแบบอิสระ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4" name="รูปแบบอิสระ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5" name="รูปแบบอิสระ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6" name="รูปแบบอิสระ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177" name="กลุ่ม 69"/>
          <p:cNvGrpSpPr>
            <a:grpSpLocks noChangeAspect="1"/>
          </p:cNvGrpSpPr>
          <p:nvPr/>
        </p:nvGrpSpPr>
        <p:grpSpPr bwMode="auto">
          <a:xfrm>
            <a:off x="9087454" y="2736976"/>
            <a:ext cx="906206" cy="2416549"/>
            <a:chOff x="3124" y="236"/>
            <a:chExt cx="1443" cy="3848"/>
          </a:xfrm>
        </p:grpSpPr>
        <p:sp>
          <p:nvSpPr>
            <p:cNvPr id="178" name="รูปแบบอิสระ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9" name="รูปแบบอิสระ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0" name="รูปแบบอิสระ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1" name="รูปแบบอิสระ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2" name="รูปแบบอิสระ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3" name="รูปแบบอิสระ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4" name="รูปแบบอิสระ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5" name="รูปแบบอิสระ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6" name="รูปแบบอิสระ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7" name="รูปแบบอิสระ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8" name="รูปแบบอิสระ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9" name="รูปแบบอิสระ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90" name="รูปแบบอิสระ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91" name="รูปแบบอิสระ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92" name="รูปแบบอิสระ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93" name="รูปแบบอิสระ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94" name="รูปแบบอิสระ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95" name="รูปแบบอิสระ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96" name="รูปแบบอิสระ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97" name="รูปแบบอิสระ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98" name="รูปแบบอิสระ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99" name="รูปแบบอิสระ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0" name="รูปแบบอิสระ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1" name="รูปแบบอิสระ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2" name="รูปแบบอิสระ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3" name="รูปแบบอิสระ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4" name="รูปแบบอิสระ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5" name="รูปแบบอิสระ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6" name="รูปแบบอิสระ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7" name="รูปแบบอิสระ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8" name="รูปแบบอิสระ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9" name="รูปแบบอิสระ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10" name="รูปแบบอิสระ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11" name="รูปแบบอิสระ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12" name="รูปแบบอิสระ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13" name="รูปแบบอิสระ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14" name="รูปแบบอิสระ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15" name="รูปแบบอิสระ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16" name="รูปแบบอิสระ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17" name="รูปแบบอิสระ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18" name="รูปแบบอิสระ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19" name="รูปแบบอิสระ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20" name="รูปแบบอิสระ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21" name="รูปแบบอิสระ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22" name="รูปแบบอิสระ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23" name="รูปแบบอิสระ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24" name="รูปแบบอิสระ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25" name="รูปแบบอิสระ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26" name="รูปแบบอิสระ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27" name="รูปแบบอิสระ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28" name="รูปแบบอิสระ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29" name="รูปแบบอิสระ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30" name="รูปแบบอิสระ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31" name="รูปแบบอิสระ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32" name="รูปแบบอิสระ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33" name="รูปแบบอิสระ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34" name="รูปแบบอิสระ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35" name="รูปแบบอิสระ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36" name="รูปแบบอิสระ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37" name="รูปแบบอิสระ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38" name="รูปแบบอิสระ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39" name="รูปแบบอิสระ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40" name="รูปแบบอิสระ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41" name="รูปแบบอิสระ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42" name="รูปแบบอิสระ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43" name="รูปแบบอิสระ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44" name="รูปแบบอิสระ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45" name="รูปแบบอิสระ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46" name="รูปแบบอิสระ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47" name="รูปแบบอิสระ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48" name="รูปแบบอิสระ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49" name="รูปแบบอิสระ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50" name="รูปแบบอิสระ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51" name="รูปแบบอิสระ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52" name="รูปแบบอิสระ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53" name="รูปแบบอิสระ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54" name="รูปแบบอิสระ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55" name="รูปแบบอิสระ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56" name="รูปแบบอิสระ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57" name="รูปแบบอิสระ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58" name="รูปแบบอิสระ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59" name="รูปแบบอิสระ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260" name="กลุ่ม 50"/>
          <p:cNvGrpSpPr>
            <a:grpSpLocks noChangeAspect="1"/>
          </p:cNvGrpSpPr>
          <p:nvPr/>
        </p:nvGrpSpPr>
        <p:grpSpPr bwMode="auto">
          <a:xfrm>
            <a:off x="10514012" y="2438400"/>
            <a:ext cx="1485016" cy="2195929"/>
            <a:chOff x="3369" y="1563"/>
            <a:chExt cx="940" cy="1390"/>
          </a:xfrm>
        </p:grpSpPr>
        <p:sp>
          <p:nvSpPr>
            <p:cNvPr id="261" name="รูปแบบอิสระ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62" name="รูปแบบอิสระ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63" name="รูปแบบอิสระ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64" name="รูปแบบอิสระ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65" name="รูปแบบอิสระ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66" name="รูปแบบอิสระ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67" name="รูปแบบอิสระ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68" name="รูปแบบอิสระ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69" name="รูปแบบอิสระ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70" name="รูปแบบอิสระ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71" name="รูปแบบอิสระ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72" name="รูปแบบอิสระ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73" name="รูปแบบอิสระ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solidFill>
                  <a:schemeClr val="accent6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74" name="รูปแบบอิสระ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75" name="รูปแบบอิสระ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76" name="รูปแบบอิสระ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77" name="รูปแบบอิสระ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solidFill>
                  <a:schemeClr val="accent6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78" name="รูปแบบอิสระ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79" name="รูปแบบอิสระ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80" name="รูปแบบอิสระ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81" name="รูปแบบอิสระ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82" name="รูปแบบอิสระ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83" name="รูปแบบอิสระ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84" name="รูปแบบอิสระ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solidFill>
                  <a:schemeClr val="accent6">
                    <a:lumMod val="7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85" name="รูปแบบอิสระ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solidFill>
                  <a:schemeClr val="accent6">
                    <a:lumMod val="7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86" name="รูปแบบอิสระ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87" name="รูปแบบอิสระ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88" name="รูปแบบอิสระ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289" name="กลุ่ม 5"/>
          <p:cNvGrpSpPr>
            <a:grpSpLocks noChangeAspect="1"/>
          </p:cNvGrpSpPr>
          <p:nvPr/>
        </p:nvGrpSpPr>
        <p:grpSpPr bwMode="auto">
          <a:xfrm>
            <a:off x="7988059" y="2988645"/>
            <a:ext cx="2439575" cy="3074765"/>
            <a:chOff x="2968" y="1107"/>
            <a:chExt cx="1736" cy="2188"/>
          </a:xfrm>
        </p:grpSpPr>
        <p:sp>
          <p:nvSpPr>
            <p:cNvPr id="290" name="รูปแบบอิสระ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91" name="วงรี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92" name="รูปแบบอิสระ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93" name="รูปแบบอิสระ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94" name="รูปแบบอิสระ 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95" name="รูปแบบอิสระ 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96" name="รูปแบบอิสระ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97" name="รูปแบบอิสระ 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98" name="รูปแบบอิสระ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99" name="รูปแบบอิสระ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00" name="รูปแบบอิสระ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01" name="รูปแบบอิสระ 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02" name="รูปแบบอิสระ 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03" name="รูปแบบอิสระ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04" name="รูปแบบอิสระ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05" name="รูปแบบอิสระ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06" name="รูปแบบอิสระ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07" name="รูปแบบอิสระ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08" name="รูปแบบอิสระ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09" name="รูปแบบอิสระ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sp>
        <p:nvSpPr>
          <p:cNvPr id="310" name="รูปแบบอิสระ 52"/>
          <p:cNvSpPr>
            <a:spLocks/>
          </p:cNvSpPr>
          <p:nvPr/>
        </p:nvSpPr>
        <p:spPr bwMode="auto">
          <a:xfrm>
            <a:off x="0" y="5181600"/>
            <a:ext cx="11163675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grpSp>
        <p:nvGrpSpPr>
          <p:cNvPr id="311" name="กลุ่ม 29"/>
          <p:cNvGrpSpPr>
            <a:grpSpLocks noChangeAspect="1"/>
          </p:cNvGrpSpPr>
          <p:nvPr/>
        </p:nvGrpSpPr>
        <p:grpSpPr bwMode="auto">
          <a:xfrm flipH="1">
            <a:off x="9191537" y="4800600"/>
            <a:ext cx="2998875" cy="2083312"/>
            <a:chOff x="2481" y="1188"/>
            <a:chExt cx="2735" cy="1900"/>
          </a:xfrm>
        </p:grpSpPr>
        <p:sp>
          <p:nvSpPr>
            <p:cNvPr id="312" name="รูปแบบอิสระ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13" name="รูปแบบอิสระ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14" name="รูปแบบอิสระ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15" name="รูปแบบอิสระ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16" name="รูปแบบอิสระ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17" name="รูปแบบอิสระ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18" name="รูปแบบอิสระ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19" name="รูปแบบอิสระ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20" name="รูปแบบอิสระ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21" name="รูปแบบอิสระ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22" name="รูปแบบอิสระ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23" name="รูปแบบอิสระ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24" name="รูปแบบอิสระ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25" name="รูปแบบอิสระ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26" name="รูปแบบอิสระ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27" name="รูปแบบอิสระ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28" name="รูปแบบอิสระ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29" name="รูปแบบอิสระ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30" name="รูปแบบอิสระ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31" name="รูปแบบอิสระ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32" name="รูปแบบอิสระ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33" name="รูปแบบอิสระ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34" name="รูปแบบอิสระ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35" name="รูปแบบอิสระ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36" name="รูปแบบอิสระ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37" name="รูปแบบอิสระ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38" name="รูปแบบอิสระ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39" name="รูปแบบอิสระ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40" name="รูปแบบอิสระ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41" name="รูปแบบอิสระ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42" name="รูปแบบอิสระ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43" name="รูปแบบอิสระ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44" name="รูปแบบอิสระ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45" name="รูปแบบอิสระ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46" name="รูปแบบอิสระ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47" name="รูปแบบอิสระ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348" name="กลุ่ม 347"/>
          <p:cNvGrpSpPr/>
          <p:nvPr/>
        </p:nvGrpSpPr>
        <p:grpSpPr>
          <a:xfrm>
            <a:off x="-1588" y="3799401"/>
            <a:ext cx="4386410" cy="3084511"/>
            <a:chOff x="-1588" y="4419600"/>
            <a:chExt cx="3504440" cy="2464312"/>
          </a:xfrm>
        </p:grpSpPr>
        <p:grpSp>
          <p:nvGrpSpPr>
            <p:cNvPr id="349" name="กลุ่ม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5" name="รูปแบบอิสระ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76" name="รูปแบบอิสระ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77" name="รูปแบบอิสระ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78" name="รูปแบบอิสระ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79" name="รูปแบบอิสระ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80" name="รูปแบบอิสระ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81" name="รูปแบบอิสระ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82" name="รูปแบบอิสระ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83" name="รูปแบบอิสระ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84" name="รูปแบบอิสระ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85" name="รูปแบบอิสระ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86" name="รูปแบบอิสระ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87" name="รูปแบบอิสระ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88" name="รูปแบบอิสระ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89" name="รูปแบบอิสระ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90" name="รูปแบบอิสระ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91" name="รูปแบบอิสระ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92" name="รูปแบบอิสระ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93" name="รูปแบบอิสระ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94" name="รูปแบบอิสระ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95" name="รูปแบบอิสระ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96" name="รูปแบบอิสระ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97" name="รูปแบบอิสระ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98" name="รูปแบบอิสระ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99" name="รูปแบบอิสระ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00" name="รูปแบบอิสระ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01" name="รูปแบบอิสระ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02" name="รูปแบบอิสระ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03" name="รูปแบบอิสระ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04" name="รูปแบบอิสระ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05" name="รูปแบบอิสระ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06" name="รูปแบบอิสระ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07" name="รูปแบบอิสระ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08" name="รูปแบบอิสระ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09" name="รูปแบบอิสระ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10" name="รูปแบบอิสระ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11" name="รูปแบบอิสระ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12" name="รูปแบบอิสระ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13" name="รูปแบบอิสระ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14" name="รูปแบบอิสระ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15" name="รูปแบบอิสระ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16" name="รูปแบบอิสระ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17" name="รูปแบบอิสระ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18" name="รูปแบบอิสระ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19" name="รูปแบบอิสระ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20" name="รูปแบบอิสระ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21" name="รูปแบบอิสระ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</p:grpSp>
        <p:grpSp>
          <p:nvGrpSpPr>
            <p:cNvPr id="350" name="กลุ่ม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6" name="รูปแบบอิสระ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67" name="รูปแบบอิสระ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68" name="รูปแบบอิสระ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69" name="รูปแบบอิสระ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70" name="รูปแบบอิสระ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71" name="รูปแบบอิสระ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72" name="รูปแบบอิสระ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73" name="รูปแบบอิสระ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74" name="รูปแบบอิสระ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</p:grpSp>
        <p:grpSp>
          <p:nvGrpSpPr>
            <p:cNvPr id="351" name="กลุ่ม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9" name="รูปแบบอิสระ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60" name="รูปแบบอิสระ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61" name="รูปแบบอิสระ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62" name="รูปแบบอิสระ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63" name="รูปแบบอิสระ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64" name="รูปแบบอิสระ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65" name="รูปแบบอิสระ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</p:grpSp>
        <p:grpSp>
          <p:nvGrpSpPr>
            <p:cNvPr id="352" name="กลุ่ม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3" name="รูปแบบอิสระ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54" name="รูปแบบอิสระ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55" name="รูปแบบอิสระ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56" name="รูปแบบอิสระ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57" name="รูปแบบอิสระ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58" name="รูปแบบอิสระ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</p:grpSp>
      </p:grpSp>
      <p:grpSp>
        <p:nvGrpSpPr>
          <p:cNvPr id="422" name="กลุ่ม 52"/>
          <p:cNvGrpSpPr>
            <a:grpSpLocks noChangeAspect="1"/>
          </p:cNvGrpSpPr>
          <p:nvPr/>
        </p:nvGrpSpPr>
        <p:grpSpPr bwMode="auto">
          <a:xfrm rot="19948164">
            <a:off x="369246" y="506291"/>
            <a:ext cx="892898" cy="1021771"/>
            <a:chOff x="4634" y="754"/>
            <a:chExt cx="1164" cy="1332"/>
          </a:xfrm>
        </p:grpSpPr>
        <p:sp>
          <p:nvSpPr>
            <p:cNvPr id="423" name="รูปแบบอิสระ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24" name="รูปแบบอิสระ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25" name="รูปแบบอิสระ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26" name="รูปแบบอิสระ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27" name="รูปแบบอิสระ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28" name="รูปแบบอิสระ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29" name="รูปแบบอิสระ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30" name="รูปแบบอิสระ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431" name="กลุ่ม 52"/>
          <p:cNvGrpSpPr>
            <a:grpSpLocks noChangeAspect="1"/>
          </p:cNvGrpSpPr>
          <p:nvPr/>
        </p:nvGrpSpPr>
        <p:grpSpPr bwMode="auto">
          <a:xfrm rot="5825446">
            <a:off x="11635759" y="394369"/>
            <a:ext cx="408172" cy="467084"/>
            <a:chOff x="4634" y="754"/>
            <a:chExt cx="1164" cy="1332"/>
          </a:xfrm>
        </p:grpSpPr>
        <p:sp>
          <p:nvSpPr>
            <p:cNvPr id="432" name="รูปแบบอิสระ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33" name="รูปแบบอิสระ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34" name="รูปแบบอิสระ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35" name="รูปแบบอิสระ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36" name="รูปแบบอิสระ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37" name="รูปแบบอิสระ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38" name="รูปแบบอิสระ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39" name="รูปแบบอิสระ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440" name="กลุ่ม 66"/>
          <p:cNvGrpSpPr>
            <a:grpSpLocks noChangeAspect="1"/>
          </p:cNvGrpSpPr>
          <p:nvPr/>
        </p:nvGrpSpPr>
        <p:grpSpPr bwMode="auto">
          <a:xfrm>
            <a:off x="23436" y="3048994"/>
            <a:ext cx="388175" cy="364678"/>
            <a:chOff x="3636" y="1964"/>
            <a:chExt cx="413" cy="388"/>
          </a:xfrm>
        </p:grpSpPr>
        <p:sp>
          <p:nvSpPr>
            <p:cNvPr id="441" name="รูปแบบอิสระ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42" name="รูปแบบอิสระ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43" name="รูปแบบอิสระ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44" name="รูปแบบอิสระ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45" name="รูปแบบอิสระ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46" name="รูปแบบอิสระ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47" name="รูปแบบอิสระ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48" name="รูปแบบอิสระ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034904" y="828876"/>
            <a:ext cx="6058552" cy="3507549"/>
          </a:xfrm>
        </p:spPr>
        <p:txBody>
          <a:bodyPr rtlCol="0" anchor="ctr">
            <a:normAutofit/>
          </a:bodyPr>
          <a:lstStyle>
            <a:lvl1pPr algn="ctr">
              <a:defRPr sz="6000"/>
            </a:lvl1pPr>
          </a:lstStyle>
          <a:p>
            <a:pPr rtl="0"/>
            <a:r>
              <a:rPr lang="th-TH" smtClean="0"/>
              <a:t>คลิกเพื่อแก้ไขลักษณะชื่อเรื่องต้นแบบ</a:t>
            </a:r>
            <a:endParaRPr lang="th-TH" dirty="0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h-TH" dirty="0"/>
              <a:t>เพิ่มท้ายกระดาษ</a:t>
            </a: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FCFF9BE2-6CC1-4714-B60A-C80046669A32}" type="datetime1">
              <a:rPr lang="th-TH" smtClean="0"/>
              <a:pPr/>
              <a:t>17/08/61</a:t>
            </a:fld>
            <a:endParaRPr lang="th-TH" dirty="0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th-TH"/>
              <a:pPr rtl="0"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842011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h-TH" dirty="0"/>
              <a:t>เพิ่มท้ายกระดาษ</a:t>
            </a:r>
          </a:p>
        </p:txBody>
      </p:sp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B2D9756-4C48-443F-9A6C-8C408812A141}" type="datetime1">
              <a:rPr lang="th-TH" smtClean="0"/>
              <a:pPr/>
              <a:t>17/08/61</a:t>
            </a:fld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th-TH"/>
              <a:pPr rtl="0"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2559003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ที่มี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th-TH" smtClean="0"/>
              <a:t>คลิกเพื่อแก้ไขลักษณะชื่อเรื่องต้นแบบ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480560" y="457200"/>
            <a:ext cx="6675120" cy="59436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rtl="0"/>
            <a:r>
              <a:rPr lang="th-TH" smtClean="0"/>
              <a:t>ระดับที่สอง</a:t>
            </a:r>
          </a:p>
          <a:p>
            <a:pPr lvl="2" rtl="0"/>
            <a:r>
              <a:rPr lang="th-TH" smtClean="0"/>
              <a:t>ระดับที่สาม</a:t>
            </a:r>
          </a:p>
          <a:p>
            <a:pPr lvl="3" rtl="0"/>
            <a:r>
              <a:rPr lang="th-TH" smtClean="0"/>
              <a:t>ระดับที่สี่</a:t>
            </a:r>
          </a:p>
          <a:p>
            <a:pPr lvl="4" rtl="0"/>
            <a:r>
              <a:rPr lang="th-TH" smtClean="0"/>
              <a:t>ระดับที่ห้า</a:t>
            </a:r>
            <a:endParaRPr lang="th-TH" dirty="0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h-TH" dirty="0"/>
              <a:t>เพิ่มท้ายกระดาษ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0CD4C77-7488-43A2-9708-19E8F9E1A769}" type="datetime1">
              <a:rPr lang="th-TH" smtClean="0"/>
              <a:pPr/>
              <a:t>17/08/61</a:t>
            </a:fld>
            <a:endParaRPr lang="th-TH" dirty="0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th-TH"/>
              <a:pPr rtl="0"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1435946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ที่มี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th-TH" smtClean="0"/>
              <a:t>คลิกเพื่อแก้ไขลักษณะชื่อเรื่องต้นแบบ</a:t>
            </a:r>
            <a:endParaRPr lang="th-TH" dirty="0"/>
          </a:p>
        </p:txBody>
      </p:sp>
      <p:sp>
        <p:nvSpPr>
          <p:cNvPr id="3" name="ตัวแทนรูปภาพ 2" descr="พื้นที่สำรองเปล่าสำหรับเพิ่มรูปภาพ คลิกบนพื้นที่สำรองแล้วเลือกรูปภาพที่คุณต้องการเพิ่ม"/>
          <p:cNvSpPr>
            <a:spLocks noGrp="1"/>
          </p:cNvSpPr>
          <p:nvPr>
            <p:ph type="pic" idx="1"/>
          </p:nvPr>
        </p:nvSpPr>
        <p:spPr>
          <a:xfrm>
            <a:off x="4480560" y="457200"/>
            <a:ext cx="6675120" cy="594360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th-TH" smtClean="0"/>
              <a:t>คลิกไอคอนเพื่อเพิ่มรูปภาพ</a:t>
            </a:r>
            <a:endParaRPr lang="th-TH" dirty="0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h-TH" dirty="0"/>
              <a:t>เพิ่มท้ายกระดาษ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170408D-E49C-40D6-B64A-2272441A11EB}" type="datetime1">
              <a:rPr lang="th-TH" smtClean="0"/>
              <a:pPr/>
              <a:t>17/08/61</a:t>
            </a:fld>
            <a:endParaRPr lang="th-TH" dirty="0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th-TH"/>
              <a:pPr rtl="0"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1371734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รูปแบบอิสระ 50"/>
          <p:cNvSpPr>
            <a:spLocks/>
          </p:cNvSpPr>
          <p:nvPr/>
        </p:nvSpPr>
        <p:spPr bwMode="auto">
          <a:xfrm>
            <a:off x="8761412" y="5521528"/>
            <a:ext cx="3428760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8" name="รูปแบบอิสระ 51"/>
          <p:cNvSpPr>
            <a:spLocks/>
          </p:cNvSpPr>
          <p:nvPr/>
        </p:nvSpPr>
        <p:spPr bwMode="auto">
          <a:xfrm>
            <a:off x="0" y="5652178"/>
            <a:ext cx="11415151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9" name="รูปแบบอิสระ 51"/>
          <p:cNvSpPr>
            <a:spLocks/>
          </p:cNvSpPr>
          <p:nvPr/>
        </p:nvSpPr>
        <p:spPr bwMode="auto">
          <a:xfrm>
            <a:off x="-13749" y="5865035"/>
            <a:ext cx="11415151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grpSp>
        <p:nvGrpSpPr>
          <p:cNvPr id="10" name="กลุ่ม 66"/>
          <p:cNvGrpSpPr>
            <a:grpSpLocks noChangeAspect="1"/>
          </p:cNvGrpSpPr>
          <p:nvPr/>
        </p:nvGrpSpPr>
        <p:grpSpPr bwMode="auto">
          <a:xfrm>
            <a:off x="11647687" y="947576"/>
            <a:ext cx="426645" cy="400819"/>
            <a:chOff x="3636" y="1964"/>
            <a:chExt cx="413" cy="388"/>
          </a:xfrm>
        </p:grpSpPr>
        <p:sp>
          <p:nvSpPr>
            <p:cNvPr id="11" name="รูปแบบอิสระ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" name="รูปแบบอิสระ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" name="รูปแบบอิสระ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" name="รูปแบบอิสระ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" name="รูปแบบอิสระ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" name="รูปแบบอิสระ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" name="รูปแบบอิสระ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" name="รูปแบบอิสระ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19" name="กลุ่ม 18"/>
          <p:cNvGrpSpPr/>
          <p:nvPr/>
        </p:nvGrpSpPr>
        <p:grpSpPr>
          <a:xfrm>
            <a:off x="11308927" y="6212029"/>
            <a:ext cx="875471" cy="645972"/>
            <a:chOff x="7344986" y="5566058"/>
            <a:chExt cx="1750940" cy="1291943"/>
          </a:xfrm>
        </p:grpSpPr>
        <p:sp>
          <p:nvSpPr>
            <p:cNvPr id="20" name="รูปแบบอิสระ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1" name="รูปแบบอิสระ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2" name="รูปแบบอิสระ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3" name="รูปแบบอิสระ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4" name="รูปแบบอิสระ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5" name="รูปแบบอิสระ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26" name="กลุ่ม 5"/>
          <p:cNvGrpSpPr>
            <a:grpSpLocks noChangeAspect="1"/>
          </p:cNvGrpSpPr>
          <p:nvPr/>
        </p:nvGrpSpPr>
        <p:grpSpPr bwMode="auto">
          <a:xfrm>
            <a:off x="2441" y="2873890"/>
            <a:ext cx="597228" cy="789302"/>
            <a:chOff x="2121" y="1060"/>
            <a:chExt cx="597" cy="789"/>
          </a:xfrm>
        </p:grpSpPr>
        <p:sp>
          <p:nvSpPr>
            <p:cNvPr id="27" name="รูปแบบอิสระ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8" name="รูปแบบอิสระ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9" name="รูปแบบอิสระ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0" name="รูปแบบอิสระ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1" name="รูปแบบอิสระ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2" name="รูปแบบอิสระ 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3" name="รูปแบบอิสระ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34" name="กลุ่ม 16"/>
          <p:cNvGrpSpPr>
            <a:grpSpLocks noChangeAspect="1"/>
          </p:cNvGrpSpPr>
          <p:nvPr/>
        </p:nvGrpSpPr>
        <p:grpSpPr bwMode="auto">
          <a:xfrm>
            <a:off x="139505" y="-13010"/>
            <a:ext cx="1382907" cy="804244"/>
            <a:chOff x="1922" y="1129"/>
            <a:chExt cx="987" cy="574"/>
          </a:xfrm>
        </p:grpSpPr>
        <p:sp>
          <p:nvSpPr>
            <p:cNvPr id="35" name="รูปแบบอิสระ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6" name="รูปแบบอิสระ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7" name="รูปแบบอิสระ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8" name="รูปแบบอิสระ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9" name="รูปแบบอิสระ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0" name="รูปแบบอิสระ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1" name="รูปแบบอิสระ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2" name="รูปแบบอิสระ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43" name="กลุ่ม 28"/>
          <p:cNvGrpSpPr>
            <a:grpSpLocks noChangeAspect="1"/>
          </p:cNvGrpSpPr>
          <p:nvPr/>
        </p:nvGrpSpPr>
        <p:grpSpPr bwMode="auto">
          <a:xfrm>
            <a:off x="0" y="5007562"/>
            <a:ext cx="687853" cy="1147722"/>
            <a:chOff x="1901" y="2020"/>
            <a:chExt cx="1059" cy="1767"/>
          </a:xfrm>
        </p:grpSpPr>
        <p:sp>
          <p:nvSpPr>
            <p:cNvPr id="44" name="รูปแบบอิสระ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5" name="รูปแบบอิสระ 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6" name="รูปแบบอิสระ 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7" name="รูปแบบอิสระ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8" name="รูปแบบอิสระ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9" name="รูปแบบอิสระ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0" name="รูปแบบอิสระ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1" name="รูปแบบอิสระ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52" name="กลุ่ม 52"/>
          <p:cNvGrpSpPr>
            <a:grpSpLocks noChangeAspect="1"/>
          </p:cNvGrpSpPr>
          <p:nvPr/>
        </p:nvGrpSpPr>
        <p:grpSpPr bwMode="auto">
          <a:xfrm rot="19948164">
            <a:off x="11143247" y="105148"/>
            <a:ext cx="675071" cy="772505"/>
            <a:chOff x="4634" y="754"/>
            <a:chExt cx="1164" cy="1332"/>
          </a:xfrm>
        </p:grpSpPr>
        <p:sp>
          <p:nvSpPr>
            <p:cNvPr id="53" name="รูปแบบอิสระ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4" name="รูปแบบอิสระ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5" name="รูปแบบอิสระ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6" name="รูปแบบอิสระ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7" name="รูปแบบอิสระ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8" name="รูปแบบอิสระ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9" name="รูปแบบอิสระ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0" name="รูปแบบอิสระ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61" name="กลุ่ม 64"/>
          <p:cNvGrpSpPr>
            <a:grpSpLocks noChangeAspect="1"/>
          </p:cNvGrpSpPr>
          <p:nvPr/>
        </p:nvGrpSpPr>
        <p:grpSpPr bwMode="auto">
          <a:xfrm flipH="1">
            <a:off x="10782665" y="2958792"/>
            <a:ext cx="1028242" cy="1140705"/>
            <a:chOff x="2052" y="995"/>
            <a:chExt cx="768" cy="852"/>
          </a:xfrm>
        </p:grpSpPr>
        <p:sp>
          <p:nvSpPr>
            <p:cNvPr id="62" name="รูปแบบอิสระ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3" name="รูปแบบอิสระ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4" name="รูปแบบอิสระ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5" name="รูปแบบอิสระ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6" name="รูปแบบอิสระ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7" name="รูปแบบอิสระ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8" name="รูปแบบอิสระ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9" name="รูปแบบอิสระ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th-TH" dirty="0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1528572" y="1485900"/>
            <a:ext cx="9134856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th-TH" dirty="0"/>
              <a:t>คลิกเพื่อแก้ไขสไตล์ของข้อความต้นแบบ</a:t>
            </a:r>
          </a:p>
          <a:p>
            <a:pPr lvl="1" rtl="0"/>
            <a:r>
              <a:rPr lang="th-TH" dirty="0"/>
              <a:t>ระดับที่สอง</a:t>
            </a:r>
          </a:p>
          <a:p>
            <a:pPr lvl="2" rtl="0"/>
            <a:r>
              <a:rPr lang="th-TH" dirty="0"/>
              <a:t>ระดับที่สาม</a:t>
            </a:r>
          </a:p>
          <a:p>
            <a:pPr lvl="3" rtl="0"/>
            <a:r>
              <a:rPr lang="th-TH" dirty="0"/>
              <a:t>ระดับที่สี่</a:t>
            </a:r>
          </a:p>
          <a:p>
            <a:pPr lvl="4" rtl="0"/>
            <a:r>
              <a:rPr lang="th-TH" dirty="0"/>
              <a:t>ระดับที่ห้า</a:t>
            </a: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baseline="0">
                <a:solidFill>
                  <a:schemeClr val="tx1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r>
              <a:rPr lang="th-TH" dirty="0"/>
              <a:t>เพิ่มท้ายกระดาษ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1063198" cy="193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fld id="{FF39BEC7-CB92-4F77-BFD8-402AF45E9251}" type="datetime1">
              <a:rPr lang="th-TH" smtClean="0"/>
              <a:pPr/>
              <a:t>17/08/61</a:t>
            </a:fld>
            <a:endParaRPr lang="th-TH" dirty="0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fld id="{CA8D9AD5-F248-4919-864A-CFD76CC027D6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3" r:id="rId4"/>
    <p:sldLayoutId id="2147483664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5" r:id="rId12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Leelawadee" panose="020B0502040204020203" pitchFamily="34" charset="-34"/>
          <a:ea typeface="+mj-ea"/>
          <a:cs typeface="Leelawadee" panose="020B0502040204020203" pitchFamily="34" charset="-34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Leelawadee" panose="020B0502040204020203" pitchFamily="34" charset="-34"/>
          <a:ea typeface="+mn-ea"/>
          <a:cs typeface="Leelawadee" panose="020B0502040204020203" pitchFamily="34" charset="-34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Leelawadee" panose="020B0502040204020203" pitchFamily="34" charset="-34"/>
          <a:ea typeface="+mn-ea"/>
          <a:cs typeface="Leelawadee" panose="020B0502040204020203" pitchFamily="34" charset="-34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Leelawadee" panose="020B0502040204020203" pitchFamily="34" charset="-34"/>
          <a:ea typeface="+mn-ea"/>
          <a:cs typeface="Leelawadee" panose="020B0502040204020203" pitchFamily="34" charset="-34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Leelawadee" panose="020B0502040204020203" pitchFamily="34" charset="-34"/>
          <a:ea typeface="+mn-ea"/>
          <a:cs typeface="Leelawadee" panose="020B0502040204020203" pitchFamily="34" charset="-34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Leelawadee" panose="020B0502040204020203" pitchFamily="34" charset="-34"/>
          <a:ea typeface="+mn-ea"/>
          <a:cs typeface="Leelawadee" panose="020B0502040204020203" pitchFamily="34" charset="-34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7" pos="384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2321167" y="1145563"/>
            <a:ext cx="7913077" cy="2203041"/>
          </a:xfrm>
        </p:spPr>
        <p:txBody>
          <a:bodyPr rtlCol="0" anchor="ctr">
            <a:normAutofit/>
          </a:bodyPr>
          <a:lstStyle/>
          <a:p>
            <a:pPr rtl="0"/>
            <a:r>
              <a:rPr lang="th-TH" sz="5400" b="1" dirty="0" smtClean="0">
                <a:solidFill>
                  <a:srgbClr val="660066"/>
                </a:solidFill>
                <a:latin typeface="TH SarabunIT๙" pitchFamily="34" charset="-34"/>
                <a:cs typeface="TH SarabunIT๙" pitchFamily="34" charset="-34"/>
              </a:rPr>
              <a:t>พระราชบัญญัติความรับผิดทางละเมิดของเจ้าหน้าที่ พ.ศ. 2539</a:t>
            </a:r>
            <a:endParaRPr lang="th-TH" sz="5400" b="1" dirty="0">
              <a:solidFill>
                <a:srgbClr val="660066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1026" name="Picture 2" descr="C:\Users\User01\AppData\Local\Microsoft\Windows\INetCache\IE\KK5IT78S\150px-ตรากรมส่งเสริมการปกครอง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694984" y="68689"/>
            <a:ext cx="1723292" cy="1667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50670041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lowchart: Alternate Process 13"/>
          <p:cNvSpPr/>
          <p:nvPr/>
        </p:nvSpPr>
        <p:spPr>
          <a:xfrm>
            <a:off x="2255574" y="4437112"/>
            <a:ext cx="5376597" cy="792088"/>
          </a:xfrm>
          <a:prstGeom prst="flowChartAlternateProcess">
            <a:avLst/>
          </a:prstGeom>
          <a:ln/>
          <a:effectLst>
            <a:outerShdw blurRad="40000" dist="20000" dir="5400000" rotWithShape="0">
              <a:srgbClr val="000000">
                <a:alpha val="38000"/>
              </a:srgbClr>
            </a:outerShdw>
            <a:softEdge rad="12700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4000" b="1" dirty="0" smtClean="0">
                <a:latin typeface="TH SarabunIT๙" pitchFamily="34" charset="-34"/>
                <a:cs typeface="TH SarabunIT๙" pitchFamily="34" charset="-34"/>
              </a:rPr>
              <a:t>ละเมิดต่อบุคคลภายนอก</a:t>
            </a:r>
            <a:endParaRPr lang="th-TH" sz="40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2" name="Flowchart: Alternate Process 11"/>
          <p:cNvSpPr/>
          <p:nvPr/>
        </p:nvSpPr>
        <p:spPr>
          <a:xfrm>
            <a:off x="5807968" y="2420888"/>
            <a:ext cx="4800533" cy="1080120"/>
          </a:xfrm>
          <a:prstGeom prst="flowChartAlternateProcess">
            <a:avLst/>
          </a:prstGeom>
          <a:ln/>
          <a:effectLst>
            <a:outerShdw blurRad="40000" dist="20000" dir="5400000" rotWithShape="0">
              <a:srgbClr val="000000">
                <a:alpha val="38000"/>
              </a:srgbClr>
            </a:outerShdw>
            <a:softEdge rad="31750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4000" b="1" dirty="0" smtClean="0">
                <a:latin typeface="TH SarabunIT๙" pitchFamily="34" charset="-34"/>
                <a:cs typeface="TH SarabunIT๙" pitchFamily="34" charset="-34"/>
              </a:rPr>
              <a:t>ละเมิดต่อรัฐ</a:t>
            </a:r>
            <a:endParaRPr lang="th-TH" sz="4000" b="1" dirty="0"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13" name="Picture 12" descr="20171031123927.jpg"/>
          <p:cNvPicPr>
            <a:picLocks noChangeAspect="1"/>
          </p:cNvPicPr>
          <p:nvPr/>
        </p:nvPicPr>
        <p:blipFill>
          <a:blip r:embed="rId2" cstate="print">
            <a:lum bright="20000"/>
          </a:blip>
          <a:stretch>
            <a:fillRect/>
          </a:stretch>
        </p:blipFill>
        <p:spPr>
          <a:xfrm>
            <a:off x="3215681" y="2348880"/>
            <a:ext cx="3320841" cy="14401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Rounded Rectangle 4"/>
          <p:cNvSpPr/>
          <p:nvPr/>
        </p:nvSpPr>
        <p:spPr>
          <a:xfrm>
            <a:off x="3119669" y="1052736"/>
            <a:ext cx="6432715" cy="79208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Rounded Rectangle 3"/>
          <p:cNvSpPr/>
          <p:nvPr/>
        </p:nvSpPr>
        <p:spPr>
          <a:xfrm>
            <a:off x="3071446" y="811597"/>
            <a:ext cx="8487507" cy="79208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b="1" dirty="0" smtClean="0">
                <a:latin typeface="TH SarabunIT๙" pitchFamily="34" charset="-34"/>
                <a:cs typeface="TH SarabunIT๙" pitchFamily="34" charset="-34"/>
              </a:rPr>
              <a:t>ความรับผิดทางละเมิดของเจ้าหน้าที่ มี ๒ ประเภท</a:t>
            </a:r>
            <a:endParaRPr lang="th-TH" sz="4000" b="1" dirty="0">
              <a:solidFill>
                <a:schemeClr val="bg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16" name="Picture 15" descr="ดาวน์โหลด (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60096" y="3914368"/>
            <a:ext cx="3252699" cy="16028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1441937" y="1722083"/>
            <a:ext cx="8780585" cy="3494686"/>
          </a:xfrm>
        </p:spPr>
        <p:txBody>
          <a:bodyPr>
            <a:normAutofit/>
          </a:bodyPr>
          <a:lstStyle/>
          <a:p>
            <a:pPr marL="685800" indent="-685800" algn="thaiDist">
              <a:buNone/>
            </a:pPr>
            <a:r>
              <a:rPr lang="th-TH" b="1" dirty="0" smtClean="0">
                <a:latin typeface="Browallia New" pitchFamily="34" charset="-34"/>
                <a:cs typeface="JasmineUPC" pitchFamily="18" charset="-34"/>
              </a:rPr>
              <a:t>		      </a:t>
            </a:r>
            <a:r>
              <a:rPr lang="th-TH" sz="3200" b="1" dirty="0" smtClean="0">
                <a:latin typeface="TH SarabunIT๙" pitchFamily="34" charset="-34"/>
                <a:cs typeface="TH SarabunIT๙" pitchFamily="34" charset="-34"/>
              </a:rPr>
              <a:t>หน่วยงานของรัฐต้องรับผิดต่อผู้เสียหายในผลแห่งละเมิด</a:t>
            </a:r>
            <a:br>
              <a:rPr lang="th-TH" sz="3200" b="1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sz="3200" b="1" dirty="0" smtClean="0">
                <a:latin typeface="TH SarabunIT๙" pitchFamily="34" charset="-34"/>
                <a:cs typeface="TH SarabunIT๙" pitchFamily="34" charset="-34"/>
              </a:rPr>
              <a:t>ที่</a:t>
            </a:r>
            <a:r>
              <a:rPr lang="th-TH" sz="3200" b="1" i="1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เจ้าหน้าที่ของตน</a:t>
            </a:r>
            <a:r>
              <a:rPr lang="th-TH" sz="3200" b="1" dirty="0" smtClean="0">
                <a:latin typeface="TH SarabunIT๙" pitchFamily="34" charset="-34"/>
                <a:cs typeface="TH SarabunIT๙" pitchFamily="34" charset="-34"/>
              </a:rPr>
              <a:t>ได้กระทำในการปฏิบัติหน้าที่ ในกรณีนี้ผู้เสียหาย</a:t>
            </a:r>
            <a:br>
              <a:rPr lang="th-TH" sz="3200" b="1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sz="3200" b="1" dirty="0" smtClean="0">
                <a:latin typeface="TH SarabunIT๙" pitchFamily="34" charset="-34"/>
                <a:cs typeface="TH SarabunIT๙" pitchFamily="34" charset="-34"/>
              </a:rPr>
              <a:t>อาจฟ้องหน่วยงานของรัฐดังกล่าวได้โดยตรง แต่จะฟ้องเจ้าหน้าที่ไม่ได้</a:t>
            </a:r>
          </a:p>
          <a:p>
            <a:pPr marL="685800" indent="-685800" algn="thaiDist">
              <a:buNone/>
            </a:pPr>
            <a:r>
              <a:rPr lang="th-TH" sz="3200" b="1" dirty="0" smtClean="0">
                <a:latin typeface="TH SarabunIT๙" pitchFamily="34" charset="-34"/>
                <a:cs typeface="TH SarabunIT๙" pitchFamily="34" charset="-34"/>
              </a:rPr>
              <a:t>		     ถ้าการละเมิดเกิดจาก</a:t>
            </a:r>
            <a:r>
              <a:rPr lang="th-TH" sz="3200" b="1" i="1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เจ้าหน้าที่ซึ่งไม่ได้สังกัดหน่วยงานของรัฐ</a:t>
            </a:r>
            <a:br>
              <a:rPr lang="th-TH" sz="3200" b="1" i="1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3200" b="1" dirty="0" smtClean="0">
                <a:latin typeface="TH SarabunIT๙" pitchFamily="34" charset="-34"/>
                <a:cs typeface="TH SarabunIT๙" pitchFamily="34" charset="-34"/>
              </a:rPr>
              <a:t>แห่งใด ให้ถือว่ากระทรวงการคลังเป็นหน่วยงานของรัฐที่ต้องรับผิดตามวรรคหนึ่ง</a:t>
            </a:r>
          </a:p>
          <a:p>
            <a:endParaRPr lang="th-TH" sz="32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" name="วงรี 6"/>
          <p:cNvSpPr/>
          <p:nvPr/>
        </p:nvSpPr>
        <p:spPr>
          <a:xfrm>
            <a:off x="3974121" y="457199"/>
            <a:ext cx="4818185" cy="11371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 smtClean="0">
                <a:solidFill>
                  <a:srgbClr val="7030A0"/>
                </a:solidFill>
                <a:latin typeface="TH SarabunIT๙" pitchFamily="34" charset="-34"/>
                <a:cs typeface="TH SarabunIT๙" pitchFamily="34" charset="-34"/>
              </a:rPr>
              <a:t>มาตรา 5</a:t>
            </a:r>
          </a:p>
          <a:p>
            <a:pPr algn="ctr"/>
            <a:endParaRPr lang="th-TH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4"/>
          <p:cNvSpPr>
            <a:spLocks noGrp="1" noChangeArrowheads="1"/>
          </p:cNvSpPr>
          <p:nvPr>
            <p:ph type="dt" sz="quarter" idx="4294967295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FBB2A435-A496-46E1-990E-4D508466F3B9}" type="datetime1">
              <a:rPr lang="th-TH" sz="1400" smtClean="0"/>
              <a:pPr eaLnBrk="1" hangingPunct="1"/>
              <a:t>17/08/61</a:t>
            </a:fld>
            <a:endParaRPr lang="en-US" sz="1400" smtClean="0"/>
          </a:p>
        </p:txBody>
      </p:sp>
      <p:sp>
        <p:nvSpPr>
          <p:cNvPr id="354307" name="Rectangle 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794786B9-56D7-4EAA-80D8-057E5BBCEE5C}" type="slidenum">
              <a:rPr lang="en-US" sz="1400"/>
              <a:pPr eaLnBrk="1" hangingPunct="1"/>
              <a:t>12</a:t>
            </a:fld>
            <a:endParaRPr lang="en-US" sz="1400"/>
          </a:p>
        </p:txBody>
      </p:sp>
      <p:sp>
        <p:nvSpPr>
          <p:cNvPr id="354308" name="Text Box 2"/>
          <p:cNvSpPr txBox="1">
            <a:spLocks noChangeArrowheads="1"/>
          </p:cNvSpPr>
          <p:nvPr/>
        </p:nvSpPr>
        <p:spPr bwMode="auto">
          <a:xfrm>
            <a:off x="1271955" y="283797"/>
            <a:ext cx="9791700" cy="830997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h-TH" sz="48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มาตรา </a:t>
            </a:r>
            <a:r>
              <a:rPr lang="th-TH" sz="48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5 (ต่อ)</a:t>
            </a:r>
            <a:endParaRPr lang="th-TH" sz="4800" b="1" dirty="0">
              <a:solidFill>
                <a:schemeClr val="accent5">
                  <a:lumMod val="60000"/>
                  <a:lumOff val="40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21861" name="Text Box 3"/>
          <p:cNvSpPr txBox="1">
            <a:spLocks noChangeArrowheads="1"/>
          </p:cNvSpPr>
          <p:nvPr/>
        </p:nvSpPr>
        <p:spPr bwMode="auto">
          <a:xfrm>
            <a:off x="334434" y="2205038"/>
            <a:ext cx="11713633" cy="2554545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th-TH" sz="4000" b="1" dirty="0">
                <a:solidFill>
                  <a:srgbClr val="000000"/>
                </a:solidFill>
                <a:cs typeface="EucrosiaUPC" pitchFamily="18" charset="-34"/>
                <a:sym typeface="Wingdings" pitchFamily="2" charset="2"/>
              </a:rPr>
              <a:t></a:t>
            </a:r>
            <a:r>
              <a:rPr lang="th-TH" sz="4000" b="1" dirty="0">
                <a:solidFill>
                  <a:srgbClr val="000000"/>
                </a:solidFill>
                <a:cs typeface="EucrosiaUPC" pitchFamily="18" charset="-34"/>
              </a:rPr>
              <a:t> </a:t>
            </a:r>
            <a:r>
              <a:rPr lang="th-TH" sz="4000" b="1" dirty="0" smtClean="0">
                <a:solidFill>
                  <a:srgbClr val="000000"/>
                </a:solidFill>
                <a:cs typeface="EucrosiaUPC" pitchFamily="18" charset="-34"/>
              </a:rPr>
              <a:t>	เจ้าหน้าที่</a:t>
            </a:r>
            <a:r>
              <a:rPr lang="th-TH" sz="4000" b="1" dirty="0">
                <a:solidFill>
                  <a:srgbClr val="000000"/>
                </a:solidFill>
                <a:cs typeface="EucrosiaUPC" pitchFamily="18" charset="-34"/>
              </a:rPr>
              <a:t>ของรัฐกระทำละเมิดต่อบุคคลภายนอกในการปฏิบัติหน้าที่</a:t>
            </a:r>
            <a:br>
              <a:rPr lang="th-TH" sz="4000" b="1" dirty="0">
                <a:solidFill>
                  <a:srgbClr val="000000"/>
                </a:solidFill>
                <a:cs typeface="EucrosiaUPC" pitchFamily="18" charset="-34"/>
              </a:rPr>
            </a:br>
            <a:r>
              <a:rPr lang="th-TH" sz="4000" b="1" dirty="0" smtClean="0">
                <a:solidFill>
                  <a:srgbClr val="000000"/>
                </a:solidFill>
                <a:cs typeface="EucrosiaUPC" pitchFamily="18" charset="-34"/>
                <a:sym typeface="Wingdings" pitchFamily="2" charset="2"/>
              </a:rPr>
              <a:t> หน่วยงาน</a:t>
            </a:r>
            <a:r>
              <a:rPr lang="th-TH" sz="4000" b="1" dirty="0">
                <a:solidFill>
                  <a:srgbClr val="000000"/>
                </a:solidFill>
                <a:cs typeface="EucrosiaUPC" pitchFamily="18" charset="-34"/>
                <a:sym typeface="Wingdings" pitchFamily="2" charset="2"/>
              </a:rPr>
              <a:t>ของรัฐต้องชดใช้ค่าสินไหมทดแทนให้แก่ผู้เสียหาย</a:t>
            </a:r>
            <a:br>
              <a:rPr lang="th-TH" sz="4000" b="1" dirty="0">
                <a:solidFill>
                  <a:srgbClr val="000000"/>
                </a:solidFill>
                <a:cs typeface="EucrosiaUPC" pitchFamily="18" charset="-34"/>
                <a:sym typeface="Wingdings" pitchFamily="2" charset="2"/>
              </a:rPr>
            </a:br>
            <a:r>
              <a:rPr lang="th-TH" sz="4000" b="1" dirty="0">
                <a:solidFill>
                  <a:srgbClr val="000000"/>
                </a:solidFill>
                <a:sym typeface="Wingdings" pitchFamily="2" charset="2"/>
              </a:rPr>
              <a:t> </a:t>
            </a:r>
            <a:r>
              <a:rPr lang="th-TH" sz="4000" b="1" dirty="0">
                <a:solidFill>
                  <a:srgbClr val="000000"/>
                </a:solidFill>
                <a:cs typeface="EucrosiaUPC" pitchFamily="18" charset="-34"/>
                <a:sym typeface="Wingdings" pitchFamily="2" charset="2"/>
              </a:rPr>
              <a:t>หน่วยงานของรัฐพิจารณาไล่เบี้ยเอาคืนจากเจ้าหน้าที่</a:t>
            </a:r>
            <a:br>
              <a:rPr lang="th-TH" sz="4000" b="1" dirty="0">
                <a:solidFill>
                  <a:srgbClr val="000000"/>
                </a:solidFill>
                <a:cs typeface="EucrosiaUPC" pitchFamily="18" charset="-34"/>
                <a:sym typeface="Wingdings" pitchFamily="2" charset="2"/>
              </a:rPr>
            </a:br>
            <a:r>
              <a:rPr lang="th-TH" sz="4000" b="1" dirty="0">
                <a:solidFill>
                  <a:srgbClr val="000000"/>
                </a:solidFill>
                <a:sym typeface="Wingdings" pitchFamily="2" charset="2"/>
              </a:rPr>
              <a:t> </a:t>
            </a:r>
            <a:r>
              <a:rPr lang="th-TH" sz="4000" b="1" dirty="0">
                <a:solidFill>
                  <a:srgbClr val="000000"/>
                </a:solidFill>
                <a:cs typeface="EucrosiaUPC" pitchFamily="18" charset="-34"/>
                <a:sym typeface="Wingdings" pitchFamily="2" charset="2"/>
              </a:rPr>
              <a:t>ผู้เสียหายอาจฟ้องหน่วยงานของรัฐได้โดยตรง แต่จะฟ้องเจ้าหน้าที่ไม่ได้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4"/>
          <p:cNvSpPr>
            <a:spLocks noGrp="1" noChangeArrowheads="1"/>
          </p:cNvSpPr>
          <p:nvPr>
            <p:ph type="dt" sz="quarter" idx="4294967295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8EDF22CE-3068-459C-A1E0-A382976FA885}" type="datetime1">
              <a:rPr lang="th-TH" sz="1400" smtClean="0"/>
              <a:pPr eaLnBrk="1" hangingPunct="1"/>
              <a:t>17/08/61</a:t>
            </a:fld>
            <a:endParaRPr lang="en-US" sz="1400" smtClean="0"/>
          </a:p>
        </p:txBody>
      </p:sp>
      <p:sp>
        <p:nvSpPr>
          <p:cNvPr id="355331" name="Rectangle 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74715FF1-0B10-4150-9F58-B6869A998489}" type="slidenum">
              <a:rPr lang="en-US" sz="1400"/>
              <a:pPr eaLnBrk="1" hangingPunct="1"/>
              <a:t>13</a:t>
            </a:fld>
            <a:endParaRPr lang="en-US" sz="1400"/>
          </a:p>
        </p:txBody>
      </p:sp>
      <p:sp>
        <p:nvSpPr>
          <p:cNvPr id="355332" name="Text Box 2"/>
          <p:cNvSpPr txBox="1">
            <a:spLocks noChangeArrowheads="1"/>
          </p:cNvSpPr>
          <p:nvPr/>
        </p:nvSpPr>
        <p:spPr bwMode="auto">
          <a:xfrm>
            <a:off x="4656668" y="627063"/>
            <a:ext cx="2976033" cy="9398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h-TH" sz="5500" b="1" dirty="0">
                <a:latin typeface="TH SarabunIT๙" pitchFamily="34" charset="-34"/>
                <a:cs typeface="TH SarabunIT๙" pitchFamily="34" charset="-34"/>
              </a:rPr>
              <a:t>มาตรา 6</a:t>
            </a:r>
          </a:p>
        </p:txBody>
      </p:sp>
      <p:sp>
        <p:nvSpPr>
          <p:cNvPr id="355333" name="Text Box 3"/>
          <p:cNvSpPr txBox="1">
            <a:spLocks noChangeArrowheads="1"/>
          </p:cNvSpPr>
          <p:nvPr/>
        </p:nvSpPr>
        <p:spPr bwMode="auto">
          <a:xfrm>
            <a:off x="527051" y="1916114"/>
            <a:ext cx="11137900" cy="352107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sz="4500" dirty="0" smtClean="0">
                <a:solidFill>
                  <a:srgbClr val="000000"/>
                </a:solidFill>
                <a:cs typeface="EucrosiaUPC" panose="02020603050405020304" pitchFamily="18" charset="-34"/>
                <a:sym typeface="Wingdings" panose="05000000000000000000" pitchFamily="2" charset="2"/>
              </a:rPr>
              <a:t>เจ้าหน้าที่</a:t>
            </a:r>
            <a:r>
              <a:rPr lang="th-TH" sz="4500" dirty="0">
                <a:solidFill>
                  <a:srgbClr val="000000"/>
                </a:solidFill>
                <a:cs typeface="EucrosiaUPC" panose="02020603050405020304" pitchFamily="18" charset="-34"/>
                <a:sym typeface="Wingdings" panose="05000000000000000000" pitchFamily="2" charset="2"/>
              </a:rPr>
              <a:t>ของรัฐกระทำละเมิดต่อบุคคลภายนอกมิใช่เป็นการ</a:t>
            </a:r>
            <a:r>
              <a:rPr lang="th-TH" sz="4500" dirty="0" smtClean="0">
                <a:solidFill>
                  <a:srgbClr val="000000"/>
                </a:solidFill>
                <a:cs typeface="EucrosiaUPC" panose="02020603050405020304" pitchFamily="18" charset="-34"/>
                <a:sym typeface="Wingdings" panose="05000000000000000000" pitchFamily="2" charset="2"/>
              </a:rPr>
              <a:t>กระทำ</a:t>
            </a:r>
            <a:br>
              <a:rPr lang="th-TH" sz="4500" dirty="0" smtClean="0">
                <a:solidFill>
                  <a:srgbClr val="000000"/>
                </a:solidFill>
                <a:cs typeface="EucrosiaUPC" panose="02020603050405020304" pitchFamily="18" charset="-34"/>
                <a:sym typeface="Wingdings" panose="05000000000000000000" pitchFamily="2" charset="2"/>
              </a:rPr>
            </a:br>
            <a:r>
              <a:rPr lang="th-TH" sz="4500" dirty="0" smtClean="0">
                <a:solidFill>
                  <a:srgbClr val="000000"/>
                </a:solidFill>
                <a:cs typeface="EucrosiaUPC" panose="02020603050405020304" pitchFamily="18" charset="-34"/>
                <a:sym typeface="Wingdings" panose="05000000000000000000" pitchFamily="2" charset="2"/>
              </a:rPr>
              <a:t>ใน</a:t>
            </a:r>
            <a:r>
              <a:rPr lang="th-TH" sz="4500" dirty="0">
                <a:solidFill>
                  <a:srgbClr val="000000"/>
                </a:solidFill>
                <a:cs typeface="EucrosiaUPC" panose="02020603050405020304" pitchFamily="18" charset="-34"/>
                <a:sym typeface="Wingdings" panose="05000000000000000000" pitchFamily="2" charset="2"/>
              </a:rPr>
              <a:t>การปฏิบัติหน้าที่</a:t>
            </a:r>
            <a:br>
              <a:rPr lang="th-TH" sz="4500" dirty="0">
                <a:solidFill>
                  <a:srgbClr val="000000"/>
                </a:solidFill>
                <a:cs typeface="EucrosiaUPC" panose="02020603050405020304" pitchFamily="18" charset="-34"/>
                <a:sym typeface="Wingdings" panose="05000000000000000000" pitchFamily="2" charset="2"/>
              </a:rPr>
            </a:br>
            <a:r>
              <a:rPr lang="th-TH" sz="4500" dirty="0" smtClean="0">
                <a:solidFill>
                  <a:srgbClr val="000000"/>
                </a:solidFill>
                <a:cs typeface="EucrosiaUPC" panose="02020603050405020304" pitchFamily="18" charset="-34"/>
                <a:sym typeface="Wingdings" panose="05000000000000000000" pitchFamily="2" charset="2"/>
              </a:rPr>
              <a:t>เจ้าหน้าที่</a:t>
            </a:r>
            <a:r>
              <a:rPr lang="th-TH" sz="4500" dirty="0">
                <a:solidFill>
                  <a:srgbClr val="000000"/>
                </a:solidFill>
                <a:cs typeface="EucrosiaUPC" panose="02020603050405020304" pitchFamily="18" charset="-34"/>
                <a:sym typeface="Wingdings" panose="05000000000000000000" pitchFamily="2" charset="2"/>
              </a:rPr>
              <a:t>รับผิดเป็นการเฉพาะตัว</a:t>
            </a:r>
            <a:br>
              <a:rPr lang="th-TH" sz="4500" dirty="0">
                <a:solidFill>
                  <a:srgbClr val="000000"/>
                </a:solidFill>
                <a:cs typeface="EucrosiaUPC" panose="02020603050405020304" pitchFamily="18" charset="-34"/>
                <a:sym typeface="Wingdings" panose="05000000000000000000" pitchFamily="2" charset="2"/>
              </a:rPr>
            </a:br>
            <a:r>
              <a:rPr lang="th-TH" sz="4500" dirty="0" smtClean="0">
                <a:solidFill>
                  <a:srgbClr val="000000"/>
                </a:solidFill>
                <a:cs typeface="EucrosiaUPC" panose="02020603050405020304" pitchFamily="18" charset="-34"/>
                <a:sym typeface="Wingdings" panose="05000000000000000000" pitchFamily="2" charset="2"/>
              </a:rPr>
              <a:t>ผู้เสียหาย</a:t>
            </a:r>
            <a:r>
              <a:rPr lang="th-TH" sz="4500" dirty="0">
                <a:solidFill>
                  <a:srgbClr val="000000"/>
                </a:solidFill>
                <a:cs typeface="EucrosiaUPC" panose="02020603050405020304" pitchFamily="18" charset="-34"/>
                <a:sym typeface="Wingdings" panose="05000000000000000000" pitchFamily="2" charset="2"/>
              </a:rPr>
              <a:t>อาจฟ้องเจ้าหน้าที่ได้โดยตรง แต่จะฟ้องหน่วยงานของรัฐไม่ได้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4"/>
          <p:cNvSpPr>
            <a:spLocks noGrp="1" noChangeArrowheads="1"/>
          </p:cNvSpPr>
          <p:nvPr>
            <p:ph type="dt" sz="quarter" idx="4294967295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EFC7F8C1-A0E7-4400-9F8B-D05FC61D1D10}" type="datetime1">
              <a:rPr lang="th-TH" sz="1400" smtClean="0"/>
              <a:pPr eaLnBrk="1" hangingPunct="1"/>
              <a:t>17/08/61</a:t>
            </a:fld>
            <a:endParaRPr lang="en-US" sz="1400" smtClean="0"/>
          </a:p>
        </p:txBody>
      </p:sp>
      <p:sp>
        <p:nvSpPr>
          <p:cNvPr id="356355" name="Rectangle 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9624C9A1-B87E-4AF0-B024-97E719A23D31}" type="slidenum">
              <a:rPr lang="en-US" sz="1400"/>
              <a:pPr eaLnBrk="1" hangingPunct="1"/>
              <a:t>14</a:t>
            </a:fld>
            <a:endParaRPr lang="en-US" sz="1400"/>
          </a:p>
        </p:txBody>
      </p:sp>
      <p:sp>
        <p:nvSpPr>
          <p:cNvPr id="356356" name="Text Box 2"/>
          <p:cNvSpPr txBox="1">
            <a:spLocks noChangeArrowheads="1"/>
          </p:cNvSpPr>
          <p:nvPr/>
        </p:nvSpPr>
        <p:spPr bwMode="auto">
          <a:xfrm>
            <a:off x="2736851" y="658814"/>
            <a:ext cx="6720416" cy="10064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h-TH" sz="6000" b="1" dirty="0">
                <a:solidFill>
                  <a:srgbClr val="FFFF00"/>
                </a:solidFill>
                <a:latin typeface="TH SarabunIT๙" pitchFamily="34" charset="-34"/>
                <a:cs typeface="TH SarabunIT๙" pitchFamily="34" charset="-34"/>
              </a:rPr>
              <a:t>มาตรา 7 วรรคแรก</a:t>
            </a:r>
          </a:p>
        </p:txBody>
      </p:sp>
      <p:sp>
        <p:nvSpPr>
          <p:cNvPr id="356357" name="Text Box 4"/>
          <p:cNvSpPr txBox="1">
            <a:spLocks noChangeArrowheads="1"/>
          </p:cNvSpPr>
          <p:nvPr/>
        </p:nvSpPr>
        <p:spPr bwMode="auto">
          <a:xfrm>
            <a:off x="817034" y="2503488"/>
            <a:ext cx="9791700" cy="863600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sz="5000" dirty="0">
                <a:solidFill>
                  <a:srgbClr val="000000"/>
                </a:solidFill>
                <a:cs typeface="EucrosiaUPC" panose="02020603050405020304" pitchFamily="18" charset="-34"/>
              </a:rPr>
              <a:t>หน่วยงานของรัฐและเจ้าหน้าที่ที่ถูกฟ้อง</a:t>
            </a:r>
          </a:p>
        </p:txBody>
      </p:sp>
      <p:sp>
        <p:nvSpPr>
          <p:cNvPr id="123910" name="Text Box 5"/>
          <p:cNvSpPr txBox="1">
            <a:spLocks noChangeArrowheads="1"/>
          </p:cNvSpPr>
          <p:nvPr/>
        </p:nvSpPr>
        <p:spPr bwMode="auto">
          <a:xfrm>
            <a:off x="762000" y="3857626"/>
            <a:ext cx="10752667" cy="16160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th-TH" sz="5000" dirty="0">
                <a:solidFill>
                  <a:schemeClr val="tx1"/>
                </a:solidFill>
                <a:cs typeface="EucrosiaUPC" pitchFamily="18" charset="-34"/>
              </a:rPr>
              <a:t>ขอให้ศาลเรียกอีกฝ่ายเข้ามาเป็นคู่ความในคดีถ้าเห็นว่าอีกฝ่ายต้องรับผิดด้วย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มุมมน 4"/>
          <p:cNvSpPr/>
          <p:nvPr/>
        </p:nvSpPr>
        <p:spPr>
          <a:xfrm>
            <a:off x="4114800" y="527537"/>
            <a:ext cx="4267200" cy="996463"/>
          </a:xfrm>
          <a:prstGeom prst="roundRect">
            <a:avLst/>
          </a:prstGeom>
        </p:spPr>
        <p:style>
          <a:lnRef idx="1">
            <a:schemeClr val="accent3"/>
          </a:lnRef>
          <a:fillRef idx="1001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sz="3600" b="1" dirty="0" smtClean="0">
              <a:solidFill>
                <a:srgbClr val="000099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ctr"/>
            <a:r>
              <a:rPr lang="th-TH" sz="3600" b="1" dirty="0" smtClean="0">
                <a:solidFill>
                  <a:srgbClr val="000099"/>
                </a:solidFill>
                <a:latin typeface="TH SarabunIT๙" pitchFamily="34" charset="-34"/>
                <a:cs typeface="TH SarabunIT๙" pitchFamily="34" charset="-34"/>
              </a:rPr>
              <a:t>มาตรา 8</a:t>
            </a:r>
            <a:endParaRPr lang="th-TH" sz="3600" dirty="0" smtClean="0">
              <a:latin typeface="TH SarabunIT๙" pitchFamily="34" charset="-34"/>
              <a:cs typeface="TH SarabunIT๙" pitchFamily="34" charset="-34"/>
            </a:endParaRPr>
          </a:p>
          <a:p>
            <a:pPr algn="ctr"/>
            <a:endParaRPr lang="th-TH" sz="36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633046" y="1934308"/>
            <a:ext cx="5228493" cy="2461846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b="1" dirty="0" smtClean="0">
                <a:solidFill>
                  <a:srgbClr val="CC0000"/>
                </a:solidFill>
                <a:cs typeface="JasmineUPC" pitchFamily="18" charset="-34"/>
              </a:rPr>
              <a:t>	</a:t>
            </a:r>
            <a:r>
              <a:rPr lang="th-TH" sz="2400" b="1" dirty="0" smtClean="0">
                <a:solidFill>
                  <a:srgbClr val="0070C0"/>
                </a:solidFill>
                <a:latin typeface="TH SarabunIT๙" pitchFamily="34" charset="-34"/>
                <a:cs typeface="TH SarabunIT๙" pitchFamily="34" charset="-34"/>
              </a:rPr>
              <a:t>ในกรณีที่หน่วยงานของรัฐต้องรับผิดใช้ค่าสินไหม</a:t>
            </a:r>
            <a:r>
              <a:rPr lang="th-TH" sz="2400" b="1" spc="-60" dirty="0" smtClean="0">
                <a:solidFill>
                  <a:srgbClr val="0070C0"/>
                </a:solidFill>
                <a:latin typeface="TH SarabunIT๙" pitchFamily="34" charset="-34"/>
                <a:cs typeface="TH SarabunIT๙" pitchFamily="34" charset="-34"/>
              </a:rPr>
              <a:t>ทดแทน แก่ผู้เสียหายเพื่อการละเมิดของเจ้าหน้าที่ให้หน่วยงาน</a:t>
            </a:r>
            <a:r>
              <a:rPr lang="th-TH" sz="2400" b="1" dirty="0" smtClean="0">
                <a:solidFill>
                  <a:srgbClr val="0070C0"/>
                </a:solidFill>
                <a:latin typeface="TH SarabunIT๙" pitchFamily="34" charset="-34"/>
                <a:cs typeface="TH SarabunIT๙" pitchFamily="34" charset="-34"/>
              </a:rPr>
              <a:t>ของรัฐมีสิทธิเรียกให้เจ้าหน้าที่ผู้ทำละเมิดชดใช้ค่าสินไหมทดแทนดังกล่าวแก่หน่วยงานของรัฐได้ ถ้าเจ้าหน้าที่ได้กระทำการนั้นไปด้วยความจงใจหรือประมาทเลินเล่ออย่างร้ายแรง</a:t>
            </a:r>
            <a:endParaRPr lang="th-TH" sz="2400" b="1" dirty="0">
              <a:solidFill>
                <a:srgbClr val="0070C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6412524" y="1840523"/>
            <a:ext cx="4947138" cy="33528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thaiDist">
              <a:lnSpc>
                <a:spcPct val="80000"/>
              </a:lnSpc>
              <a:spcBef>
                <a:spcPct val="30000"/>
              </a:spcBef>
            </a:pPr>
            <a:r>
              <a:rPr lang="th-TH" sz="2400" b="1" dirty="0" smtClean="0">
                <a:solidFill>
                  <a:srgbClr val="008000"/>
                </a:solidFill>
                <a:cs typeface="JasmineUPC" pitchFamily="18" charset="-34"/>
              </a:rPr>
              <a:t>	</a:t>
            </a:r>
            <a:r>
              <a:rPr lang="th-TH" sz="2400" b="1" dirty="0" smtClean="0">
                <a:solidFill>
                  <a:srgbClr val="008000"/>
                </a:solidFill>
                <a:latin typeface="TH SarabunIT๙" pitchFamily="34" charset="-34"/>
                <a:cs typeface="TH SarabunIT๙" pitchFamily="34" charset="-34"/>
              </a:rPr>
              <a:t>สิทธิเรียกให้ชดใช้ค่าสินไหมทดแทนตามวรรคหนึ่งจะมีได้เพียงใด ให้คำนึงถึงระดับความร้ายแรง</a:t>
            </a:r>
            <a:br>
              <a:rPr lang="th-TH" sz="2400" b="1" dirty="0" smtClean="0">
                <a:solidFill>
                  <a:srgbClr val="008000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2400" b="1" dirty="0" smtClean="0">
                <a:solidFill>
                  <a:srgbClr val="008000"/>
                </a:solidFill>
                <a:latin typeface="TH SarabunIT๙" pitchFamily="34" charset="-34"/>
                <a:cs typeface="TH SarabunIT๙" pitchFamily="34" charset="-34"/>
              </a:rPr>
              <a:t>แห่งการกระทำและความเป็นธรรมในแต่ละกรณี </a:t>
            </a:r>
            <a:br>
              <a:rPr lang="th-TH" sz="2400" b="1" dirty="0" smtClean="0">
                <a:solidFill>
                  <a:srgbClr val="008000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2400" b="1" dirty="0" smtClean="0">
                <a:solidFill>
                  <a:srgbClr val="008000"/>
                </a:solidFill>
                <a:latin typeface="TH SarabunIT๙" pitchFamily="34" charset="-34"/>
                <a:cs typeface="TH SarabunIT๙" pitchFamily="34" charset="-34"/>
              </a:rPr>
              <a:t>เป็นเกณฑ์โดยมิต้องให้ใช้เต็มจำนวนของความเสียหายก็ได้</a:t>
            </a:r>
            <a:endParaRPr lang="th-TH" sz="2400" b="1" i="1" dirty="0" smtClean="0">
              <a:solidFill>
                <a:srgbClr val="0000FF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thaiDist">
              <a:lnSpc>
                <a:spcPct val="80000"/>
              </a:lnSpc>
            </a:pP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     	</a:t>
            </a:r>
            <a:r>
              <a:rPr lang="th-TH" sz="2400" b="1" dirty="0" smtClean="0">
                <a:solidFill>
                  <a:srgbClr val="008000"/>
                </a:solidFill>
                <a:latin typeface="TH SarabunIT๙" pitchFamily="34" charset="-34"/>
                <a:cs typeface="TH SarabunIT๙" pitchFamily="34" charset="-34"/>
              </a:rPr>
              <a:t>ถ้าการละเมิดเกิดจากความผิดหรือความบกพร่องของหน่วยงาน ของรัฐหรือระบบการดำเนินงานส่วนรวม ให้หักส่วนแห่งความรับผิดดังกล่าวออกด้วย</a:t>
            </a:r>
          </a:p>
          <a:p>
            <a:pPr algn="thaiDist">
              <a:lnSpc>
                <a:spcPct val="80000"/>
              </a:lnSpc>
            </a:pPr>
            <a:r>
              <a:rPr lang="th-TH" sz="2400" b="1" dirty="0" smtClean="0">
                <a:solidFill>
                  <a:srgbClr val="008000"/>
                </a:solidFill>
                <a:latin typeface="TH SarabunIT๙" pitchFamily="34" charset="-34"/>
                <a:cs typeface="TH SarabunIT๙" pitchFamily="34" charset="-34"/>
              </a:rPr>
              <a:t>	ในกรณีที่การละเมิดเกิดจากเจ้าหน้าที่หลายคน มิให้นำหลักเรื่องลูกหนี้ร่วมมาใช้บังคับและเจ้าหน้าที่แต่ละคนต้องรับผิดใช้ค่าสินไหมทดแทนเฉพาะส่วนของตนเท่านั้น</a:t>
            </a:r>
            <a:endParaRPr lang="th-TH" sz="24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2" name="เครื่องหมายบั้ง 11"/>
          <p:cNvSpPr/>
          <p:nvPr/>
        </p:nvSpPr>
        <p:spPr>
          <a:xfrm>
            <a:off x="5955323" y="3634154"/>
            <a:ext cx="410308" cy="433754"/>
          </a:xfrm>
          <a:prstGeom prst="chevron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5453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4"/>
          <p:cNvSpPr>
            <a:spLocks noGrp="1" noChangeArrowheads="1"/>
          </p:cNvSpPr>
          <p:nvPr>
            <p:ph type="dt" sz="quarter" idx="4294967295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3A4B5456-AD9C-4B2F-9A23-FFD4899C1BB6}" type="datetime1">
              <a:rPr lang="th-TH" sz="1400" smtClean="0"/>
              <a:pPr eaLnBrk="1" hangingPunct="1"/>
              <a:t>17/08/61</a:t>
            </a:fld>
            <a:endParaRPr lang="en-US" sz="1400" smtClean="0"/>
          </a:p>
        </p:txBody>
      </p:sp>
      <p:sp>
        <p:nvSpPr>
          <p:cNvPr id="176131" name="Rectangle 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187AAA6D-C5A2-4B49-AC48-98C2D3ED1677}" type="slidenum">
              <a:rPr lang="en-US" sz="1400"/>
              <a:pPr eaLnBrk="1" hangingPunct="1"/>
              <a:t>16</a:t>
            </a:fld>
            <a:endParaRPr lang="en-US" sz="1400"/>
          </a:p>
        </p:txBody>
      </p:sp>
      <p:sp>
        <p:nvSpPr>
          <p:cNvPr id="176132" name="Text Box 2"/>
          <p:cNvSpPr txBox="1">
            <a:spLocks noChangeArrowheads="1"/>
          </p:cNvSpPr>
          <p:nvPr/>
        </p:nvSpPr>
        <p:spPr bwMode="auto">
          <a:xfrm>
            <a:off x="1101969" y="202224"/>
            <a:ext cx="9284677" cy="14128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h-TH" sz="4300" b="1" dirty="0">
                <a:latin typeface="TH SarabunIT๙" pitchFamily="34" charset="-34"/>
                <a:cs typeface="TH SarabunIT๙" pitchFamily="34" charset="-34"/>
              </a:rPr>
              <a:t>ความรับผิดทางละเมิดของเจ้าหน้าที่ต่อหน่วยงานของรัฐ </a:t>
            </a:r>
            <a:r>
              <a:rPr lang="th-TH" sz="4300" b="1" dirty="0" smtClean="0">
                <a:latin typeface="TH SarabunIT๙" pitchFamily="34" charset="-34"/>
                <a:cs typeface="TH SarabunIT๙" pitchFamily="34" charset="-34"/>
              </a:rPr>
              <a:t/>
            </a:r>
            <a:br>
              <a:rPr lang="th-TH" sz="4300" b="1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sz="4300" b="1" dirty="0" smtClean="0">
                <a:latin typeface="TH SarabunIT๙" pitchFamily="34" charset="-34"/>
                <a:cs typeface="TH SarabunIT๙" pitchFamily="34" charset="-34"/>
              </a:rPr>
              <a:t>มาตรา </a:t>
            </a:r>
            <a:r>
              <a:rPr lang="th-TH" sz="4300" b="1" dirty="0">
                <a:latin typeface="TH SarabunIT๙" pitchFamily="34" charset="-34"/>
                <a:cs typeface="TH SarabunIT๙" pitchFamily="34" charset="-34"/>
              </a:rPr>
              <a:t>10 ประกอบมาตรา 8</a:t>
            </a:r>
          </a:p>
        </p:txBody>
      </p:sp>
      <p:sp>
        <p:nvSpPr>
          <p:cNvPr id="176133" name="Text Box 3"/>
          <p:cNvSpPr txBox="1">
            <a:spLocks noChangeArrowheads="1"/>
          </p:cNvSpPr>
          <p:nvPr/>
        </p:nvSpPr>
        <p:spPr bwMode="auto">
          <a:xfrm>
            <a:off x="597877" y="1773238"/>
            <a:ext cx="3722240" cy="711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h-TH" sz="4000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ในการปฏิบัติหน้าที่</a:t>
            </a:r>
          </a:p>
        </p:txBody>
      </p:sp>
      <p:sp>
        <p:nvSpPr>
          <p:cNvPr id="176134" name="Text Box 4"/>
          <p:cNvSpPr txBox="1">
            <a:spLocks noChangeArrowheads="1"/>
          </p:cNvSpPr>
          <p:nvPr/>
        </p:nvSpPr>
        <p:spPr bwMode="auto">
          <a:xfrm>
            <a:off x="5232402" y="1773238"/>
            <a:ext cx="6537568" cy="1938992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sz="4000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ต้องรับผิดชดใช้ค่าสินไหมทดแทนเมื่อ</a:t>
            </a:r>
            <a:r>
              <a:rPr lang="th-TH" sz="4000" dirty="0" smtClean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กระทำ</a:t>
            </a:r>
            <a:br>
              <a:rPr lang="th-TH" sz="4000" dirty="0" smtClean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4000" dirty="0" smtClean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ไป</a:t>
            </a:r>
            <a:r>
              <a:rPr lang="th-TH" sz="4000" dirty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ด้วยความจงใจหรือประมาทเลินเล่ออย่างร้ายแรง</a:t>
            </a:r>
          </a:p>
        </p:txBody>
      </p:sp>
      <p:sp>
        <p:nvSpPr>
          <p:cNvPr id="176135" name="Text Box 5"/>
          <p:cNvSpPr txBox="1">
            <a:spLocks noChangeArrowheads="1"/>
          </p:cNvSpPr>
          <p:nvPr/>
        </p:nvSpPr>
        <p:spPr bwMode="auto">
          <a:xfrm>
            <a:off x="336551" y="4149725"/>
            <a:ext cx="11328400" cy="1708160"/>
          </a:xfrm>
          <a:prstGeom prst="rect">
            <a:avLst/>
          </a:prstGeom>
          <a:solidFill>
            <a:srgbClr val="D6EC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sz="3500" b="1" dirty="0" smtClean="0">
                <a:solidFill>
                  <a:srgbClr val="000000"/>
                </a:solidFill>
                <a:cs typeface="EucrosiaUPC" panose="02020603050405020304" pitchFamily="18" charset="-34"/>
                <a:sym typeface="Wingdings 2" panose="05020102010507070707" pitchFamily="18" charset="2"/>
              </a:rPr>
              <a:t></a:t>
            </a:r>
            <a:r>
              <a:rPr lang="th-TH" sz="3500" b="1" dirty="0" smtClean="0">
                <a:solidFill>
                  <a:srgbClr val="000000"/>
                </a:solidFill>
                <a:cs typeface="EucrosiaUPC" panose="02020603050405020304" pitchFamily="18" charset="-34"/>
              </a:rPr>
              <a:t>ไม่</a:t>
            </a:r>
            <a:r>
              <a:rPr lang="th-TH" sz="3500" b="1" dirty="0">
                <a:solidFill>
                  <a:srgbClr val="000000"/>
                </a:solidFill>
                <a:cs typeface="EucrosiaUPC" panose="02020603050405020304" pitchFamily="18" charset="-34"/>
              </a:rPr>
              <a:t>ต้องรับผิดเต็มจำนวนความเสียหาย โดยคำนึงถึงความร้ายแรงและความเป็นธรรม</a:t>
            </a:r>
            <a:br>
              <a:rPr lang="th-TH" sz="3500" b="1" dirty="0">
                <a:solidFill>
                  <a:srgbClr val="000000"/>
                </a:solidFill>
                <a:cs typeface="EucrosiaUPC" panose="02020603050405020304" pitchFamily="18" charset="-34"/>
              </a:rPr>
            </a:br>
            <a:r>
              <a:rPr lang="th-TH" sz="3500" b="1" dirty="0" smtClean="0">
                <a:solidFill>
                  <a:srgbClr val="000000"/>
                </a:solidFill>
                <a:cs typeface="EucrosiaUPC" panose="02020603050405020304" pitchFamily="18" charset="-34"/>
                <a:sym typeface="Wingdings 2" panose="05020102010507070707" pitchFamily="18" charset="2"/>
              </a:rPr>
              <a:t>เหตุ</a:t>
            </a:r>
            <a:r>
              <a:rPr lang="th-TH" sz="3500" b="1" dirty="0">
                <a:solidFill>
                  <a:srgbClr val="000000"/>
                </a:solidFill>
                <a:cs typeface="EucrosiaUPC" panose="02020603050405020304" pitchFamily="18" charset="-34"/>
                <a:sym typeface="Wingdings 2" panose="05020102010507070707" pitchFamily="18" charset="2"/>
              </a:rPr>
              <a:t>ละเมิดเกิดจากเจ้าหน้าที่หลายคนไม่นำหลักลูกหนี้ร่วมมาใช้บังคับ </a:t>
            </a:r>
            <a:r>
              <a:rPr lang="th-TH" sz="3500" b="1" dirty="0" smtClean="0">
                <a:solidFill>
                  <a:srgbClr val="000000"/>
                </a:solidFill>
                <a:cs typeface="EucrosiaUPC" panose="02020603050405020304" pitchFamily="18" charset="-34"/>
                <a:sym typeface="Wingdings 2" panose="05020102010507070707" pitchFamily="18" charset="2"/>
              </a:rPr>
              <a:t>เจ้าหน้าที่</a:t>
            </a:r>
            <a:br>
              <a:rPr lang="th-TH" sz="3500" b="1" dirty="0" smtClean="0">
                <a:solidFill>
                  <a:srgbClr val="000000"/>
                </a:solidFill>
                <a:cs typeface="EucrosiaUPC" panose="02020603050405020304" pitchFamily="18" charset="-34"/>
                <a:sym typeface="Wingdings 2" panose="05020102010507070707" pitchFamily="18" charset="2"/>
              </a:rPr>
            </a:br>
            <a:r>
              <a:rPr lang="th-TH" sz="3500" b="1" dirty="0" smtClean="0">
                <a:solidFill>
                  <a:srgbClr val="000000"/>
                </a:solidFill>
                <a:cs typeface="EucrosiaUPC" panose="02020603050405020304" pitchFamily="18" charset="-34"/>
                <a:sym typeface="Wingdings 2" panose="05020102010507070707" pitchFamily="18" charset="2"/>
              </a:rPr>
              <a:t>แต่</a:t>
            </a:r>
            <a:r>
              <a:rPr lang="th-TH" sz="3500" b="1" dirty="0">
                <a:solidFill>
                  <a:srgbClr val="000000"/>
                </a:solidFill>
                <a:cs typeface="EucrosiaUPC" panose="02020603050405020304" pitchFamily="18" charset="-34"/>
                <a:sym typeface="Wingdings 2" panose="05020102010507070707" pitchFamily="18" charset="2"/>
              </a:rPr>
              <a:t>ละคนรับผิดเฉพาะส่วนของตน</a:t>
            </a:r>
          </a:p>
        </p:txBody>
      </p:sp>
      <p:sp>
        <p:nvSpPr>
          <p:cNvPr id="176136" name="AutoShape 6"/>
          <p:cNvSpPr>
            <a:spLocks noChangeArrowheads="1"/>
          </p:cNvSpPr>
          <p:nvPr/>
        </p:nvSpPr>
        <p:spPr bwMode="auto">
          <a:xfrm>
            <a:off x="4337538" y="1903291"/>
            <a:ext cx="867507" cy="49994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/>
            <a:endParaRPr lang="en-US">
              <a:solidFill>
                <a:srgbClr val="FF3300"/>
              </a:solidFill>
            </a:endParaRPr>
          </a:p>
        </p:txBody>
      </p:sp>
      <p:sp>
        <p:nvSpPr>
          <p:cNvPr id="176137" name="AutoShape 7"/>
          <p:cNvSpPr>
            <a:spLocks noChangeArrowheads="1"/>
          </p:cNvSpPr>
          <p:nvPr/>
        </p:nvSpPr>
        <p:spPr bwMode="auto">
          <a:xfrm rot="5400000">
            <a:off x="7988362" y="3658032"/>
            <a:ext cx="429236" cy="569056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629F384E-776C-480F-8785-6733C3D14D72}" type="datetime1">
              <a:rPr lang="th-TH" sz="1400" smtClean="0"/>
              <a:pPr eaLnBrk="1" hangingPunct="1"/>
              <a:t>17/08/61</a:t>
            </a:fld>
            <a:endParaRPr lang="en-US" sz="1400" smtClean="0"/>
          </a:p>
        </p:txBody>
      </p:sp>
      <p:sp>
        <p:nvSpPr>
          <p:cNvPr id="204803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E49EA643-CA9A-431F-8720-D23A4286E2E1}" type="slidenum">
              <a:rPr lang="en-US" sz="1400"/>
              <a:pPr eaLnBrk="1" hangingPunct="1"/>
              <a:t>17</a:t>
            </a:fld>
            <a:endParaRPr lang="en-US" sz="1400"/>
          </a:p>
        </p:txBody>
      </p:sp>
      <p:sp>
        <p:nvSpPr>
          <p:cNvPr id="204804" name="Text Box 2"/>
          <p:cNvSpPr txBox="1">
            <a:spLocks noChangeArrowheads="1"/>
          </p:cNvSpPr>
          <p:nvPr/>
        </p:nvSpPr>
        <p:spPr bwMode="auto">
          <a:xfrm>
            <a:off x="3763108" y="436076"/>
            <a:ext cx="5064369" cy="777875"/>
          </a:xfrm>
          <a:prstGeom prst="rect">
            <a:avLst/>
          </a:prstGeom>
          <a:solidFill>
            <a:srgbClr val="CCFF33"/>
          </a:solidFill>
          <a:ln w="38100">
            <a:solidFill>
              <a:schemeClr val="accent1">
                <a:lumMod val="75000"/>
              </a:schemeClr>
            </a:solidFill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h-TH" sz="4500" b="1" dirty="0">
                <a:latin typeface="TH SarabunIT๙" pitchFamily="34" charset="-34"/>
                <a:cs typeface="TH SarabunIT๙" pitchFamily="34" charset="-34"/>
              </a:rPr>
              <a:t>มาตรา 8 วรรคสอง</a:t>
            </a:r>
          </a:p>
        </p:txBody>
      </p:sp>
      <p:sp>
        <p:nvSpPr>
          <p:cNvPr id="161797" name="Text Box 3"/>
          <p:cNvSpPr txBox="1">
            <a:spLocks noChangeArrowheads="1"/>
          </p:cNvSpPr>
          <p:nvPr/>
        </p:nvSpPr>
        <p:spPr bwMode="auto">
          <a:xfrm>
            <a:off x="624418" y="1628776"/>
            <a:ext cx="5759449" cy="1228725"/>
          </a:xfrm>
          <a:prstGeom prst="rect">
            <a:avLst/>
          </a:prstGeom>
          <a:solidFill>
            <a:srgbClr val="FFCCFF"/>
          </a:solidFill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th-TH" sz="37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EucrosiaUPC" pitchFamily="18" charset="-34"/>
              </a:rPr>
              <a:t>การไล่เบี้ยเจ้าหน้าที่ผู้ทำละเมิดต่อบุคคลภายนอก</a:t>
            </a:r>
          </a:p>
        </p:txBody>
      </p:sp>
      <p:sp>
        <p:nvSpPr>
          <p:cNvPr id="204806" name="Text Box 4"/>
          <p:cNvSpPr txBox="1">
            <a:spLocks noChangeArrowheads="1"/>
          </p:cNvSpPr>
          <p:nvPr/>
        </p:nvSpPr>
        <p:spPr bwMode="auto">
          <a:xfrm>
            <a:off x="7247467" y="1844676"/>
            <a:ext cx="3958167" cy="665163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h-TH" sz="3700" b="1" dirty="0">
                <a:solidFill>
                  <a:srgbClr val="000000"/>
                </a:solidFill>
                <a:cs typeface="EucrosiaUPC" panose="02020603050405020304" pitchFamily="18" charset="-34"/>
              </a:rPr>
              <a:t>ในการปฏิบัติหน้าที่</a:t>
            </a:r>
          </a:p>
        </p:txBody>
      </p:sp>
      <p:sp>
        <p:nvSpPr>
          <p:cNvPr id="204807" name="Text Box 5"/>
          <p:cNvSpPr txBox="1">
            <a:spLocks noChangeArrowheads="1"/>
          </p:cNvSpPr>
          <p:nvPr/>
        </p:nvSpPr>
        <p:spPr bwMode="auto">
          <a:xfrm>
            <a:off x="586154" y="3284539"/>
            <a:ext cx="4550997" cy="1231106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h-TH" sz="3700" b="1" dirty="0">
                <a:cs typeface="EucrosiaUPC" panose="02020603050405020304" pitchFamily="18" charset="-34"/>
              </a:rPr>
              <a:t>ความ</a:t>
            </a:r>
            <a:r>
              <a:rPr lang="th-TH" sz="3700" b="1" dirty="0" smtClean="0">
                <a:cs typeface="EucrosiaUPC" panose="02020603050405020304" pitchFamily="18" charset="-34"/>
              </a:rPr>
              <a:t>ร้ายแรงและ</a:t>
            </a:r>
            <a:r>
              <a:rPr lang="th-TH" sz="3700" b="1" dirty="0">
                <a:cs typeface="EucrosiaUPC" panose="02020603050405020304" pitchFamily="18" charset="-34"/>
              </a:rPr>
              <a:t/>
            </a:r>
            <a:br>
              <a:rPr lang="th-TH" sz="3700" b="1" dirty="0">
                <a:cs typeface="EucrosiaUPC" panose="02020603050405020304" pitchFamily="18" charset="-34"/>
              </a:rPr>
            </a:br>
            <a:r>
              <a:rPr lang="th-TH" sz="3700" b="1" dirty="0">
                <a:cs typeface="EucrosiaUPC" panose="02020603050405020304" pitchFamily="18" charset="-34"/>
              </a:rPr>
              <a:t>ความเป็นธรรม</a:t>
            </a:r>
          </a:p>
        </p:txBody>
      </p:sp>
      <p:sp>
        <p:nvSpPr>
          <p:cNvPr id="204808" name="Text Box 6"/>
          <p:cNvSpPr txBox="1">
            <a:spLocks noChangeArrowheads="1"/>
          </p:cNvSpPr>
          <p:nvPr/>
        </p:nvSpPr>
        <p:spPr bwMode="auto">
          <a:xfrm>
            <a:off x="5903385" y="3284539"/>
            <a:ext cx="5471583" cy="1228725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h-TH" sz="3700" b="1" dirty="0">
                <a:solidFill>
                  <a:srgbClr val="0000FF"/>
                </a:solidFill>
                <a:cs typeface="EucrosiaUPC" panose="02020603050405020304" pitchFamily="18" charset="-34"/>
              </a:rPr>
              <a:t>ชดใช้แก่หน่วยงานของรัฐ </a:t>
            </a:r>
            <a:r>
              <a:rPr lang="th-TH" sz="3700" b="1" dirty="0" smtClean="0">
                <a:solidFill>
                  <a:srgbClr val="0000FF"/>
                </a:solidFill>
                <a:cs typeface="EucrosiaUPC" panose="02020603050405020304" pitchFamily="18" charset="-34"/>
              </a:rPr>
              <a:t/>
            </a:r>
            <a:br>
              <a:rPr lang="th-TH" sz="3700" b="1" dirty="0" smtClean="0">
                <a:solidFill>
                  <a:srgbClr val="0000FF"/>
                </a:solidFill>
                <a:cs typeface="EucrosiaUPC" panose="02020603050405020304" pitchFamily="18" charset="-34"/>
              </a:rPr>
            </a:br>
            <a:r>
              <a:rPr lang="th-TH" sz="3700" b="1" dirty="0" smtClean="0">
                <a:solidFill>
                  <a:srgbClr val="0000FF"/>
                </a:solidFill>
                <a:cs typeface="EucrosiaUPC" panose="02020603050405020304" pitchFamily="18" charset="-34"/>
              </a:rPr>
              <a:t>ไม่</a:t>
            </a:r>
            <a:r>
              <a:rPr lang="th-TH" sz="3700" b="1" dirty="0">
                <a:solidFill>
                  <a:srgbClr val="0000FF"/>
                </a:solidFill>
                <a:cs typeface="EucrosiaUPC" panose="02020603050405020304" pitchFamily="18" charset="-34"/>
              </a:rPr>
              <a:t>เต็มจำนวนก็ได้</a:t>
            </a:r>
          </a:p>
        </p:txBody>
      </p:sp>
      <p:sp>
        <p:nvSpPr>
          <p:cNvPr id="204809" name="AutoShape 7"/>
          <p:cNvSpPr>
            <a:spLocks noChangeArrowheads="1"/>
          </p:cNvSpPr>
          <p:nvPr/>
        </p:nvSpPr>
        <p:spPr bwMode="auto">
          <a:xfrm rot="10800000">
            <a:off x="5169875" y="3644900"/>
            <a:ext cx="731391" cy="505069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04810" name="AutoShape 8"/>
          <p:cNvSpPr>
            <a:spLocks noChangeArrowheads="1"/>
          </p:cNvSpPr>
          <p:nvPr/>
        </p:nvSpPr>
        <p:spPr bwMode="auto">
          <a:xfrm rot="5400000">
            <a:off x="9075290" y="2589175"/>
            <a:ext cx="715107" cy="577688"/>
          </a:xfrm>
          <a:prstGeom prst="rightArrow">
            <a:avLst>
              <a:gd name="adj1" fmla="val 50130"/>
              <a:gd name="adj2" fmla="val 2478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04811" name="AutoShape 9"/>
          <p:cNvSpPr>
            <a:spLocks noChangeArrowheads="1"/>
          </p:cNvSpPr>
          <p:nvPr/>
        </p:nvSpPr>
        <p:spPr bwMode="auto">
          <a:xfrm>
            <a:off x="6389077" y="1969477"/>
            <a:ext cx="773723" cy="524486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04812" name="Text Box 6"/>
          <p:cNvSpPr txBox="1">
            <a:spLocks noChangeArrowheads="1"/>
          </p:cNvSpPr>
          <p:nvPr/>
        </p:nvSpPr>
        <p:spPr bwMode="auto">
          <a:xfrm>
            <a:off x="1007534" y="4843463"/>
            <a:ext cx="10369551" cy="863600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h-TH" sz="2500" b="1" dirty="0">
                <a:cs typeface="EucrosiaUPC" panose="02020603050405020304" pitchFamily="18" charset="-34"/>
              </a:rPr>
              <a:t>(มีแนวทางปฏิบัติตาม </a:t>
            </a:r>
            <a:r>
              <a:rPr lang="th-TH" sz="2500" b="1" dirty="0" err="1">
                <a:cs typeface="EucrosiaUPC" panose="02020603050405020304" pitchFamily="18" charset="-34"/>
              </a:rPr>
              <a:t>นส.</a:t>
            </a:r>
            <a:r>
              <a:rPr lang="th-TH" sz="2500" b="1" dirty="0">
                <a:cs typeface="EucrosiaUPC" panose="02020603050405020304" pitchFamily="18" charset="-34"/>
              </a:rPr>
              <a:t>ที่ มท 0804.4/ว 3986 </a:t>
            </a:r>
            <a:r>
              <a:rPr lang="th-TH" sz="2500" b="1" dirty="0" err="1">
                <a:cs typeface="EucrosiaUPC" panose="02020603050405020304" pitchFamily="18" charset="-34"/>
              </a:rPr>
              <a:t>ลว.</a:t>
            </a:r>
            <a:r>
              <a:rPr lang="th-TH" sz="2500" b="1" dirty="0">
                <a:cs typeface="EucrosiaUPC" panose="02020603050405020304" pitchFamily="18" charset="-34"/>
              </a:rPr>
              <a:t> 23 พฤศจิกายน 2550 เรื่อง แนวทางการกำหนดสัดส่วนความรับผิดทางละเมิดของเจ้าหน้าที่)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4"/>
          <p:cNvSpPr>
            <a:spLocks noGrp="1" noChangeArrowheads="1"/>
          </p:cNvSpPr>
          <p:nvPr>
            <p:ph type="dt" sz="quarter" idx="4294967295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E6D7D1AC-D22F-4EA6-98F9-A8DAC8C5387F}" type="datetime1">
              <a:rPr lang="th-TH" sz="1400" smtClean="0"/>
              <a:pPr eaLnBrk="1" hangingPunct="1"/>
              <a:t>17/08/61</a:t>
            </a:fld>
            <a:endParaRPr lang="en-US" sz="1400" smtClean="0"/>
          </a:p>
        </p:txBody>
      </p:sp>
      <p:sp>
        <p:nvSpPr>
          <p:cNvPr id="220164" name="Text Box 2"/>
          <p:cNvSpPr txBox="1">
            <a:spLocks noChangeArrowheads="1"/>
          </p:cNvSpPr>
          <p:nvPr/>
        </p:nvSpPr>
        <p:spPr bwMode="auto">
          <a:xfrm>
            <a:off x="2736851" y="546100"/>
            <a:ext cx="7103533" cy="93980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h-TH" sz="5500" b="1" dirty="0">
                <a:solidFill>
                  <a:srgbClr val="0000FF"/>
                </a:solidFill>
                <a:latin typeface="TH SarabunIT๙" pitchFamily="34" charset="-34"/>
                <a:cs typeface="TH SarabunIT๙" pitchFamily="34" charset="-34"/>
              </a:rPr>
              <a:t>มาตรา 8 วรรคสาม</a:t>
            </a:r>
          </a:p>
        </p:txBody>
      </p:sp>
      <p:sp>
        <p:nvSpPr>
          <p:cNvPr id="163845" name="Text Box 3"/>
          <p:cNvSpPr txBox="1">
            <a:spLocks noChangeArrowheads="1"/>
          </p:cNvSpPr>
          <p:nvPr/>
        </p:nvSpPr>
        <p:spPr bwMode="auto">
          <a:xfrm>
            <a:off x="431801" y="2168525"/>
            <a:ext cx="4937368" cy="1168400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th-TH" sz="35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EucrosiaUPC" pitchFamily="18" charset="-34"/>
              </a:rPr>
              <a:t>เหตุละเมิดเกิดจากความผิด</a:t>
            </a:r>
            <a:br>
              <a:rPr lang="th-TH" sz="35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EucrosiaUPC" pitchFamily="18" charset="-34"/>
              </a:rPr>
            </a:br>
            <a:r>
              <a:rPr lang="th-TH" sz="35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EucrosiaUPC" pitchFamily="18" charset="-34"/>
              </a:rPr>
              <a:t>หรือความบกพร่องของรัฐ</a:t>
            </a:r>
          </a:p>
        </p:txBody>
      </p:sp>
      <p:sp>
        <p:nvSpPr>
          <p:cNvPr id="163846" name="Text Box 4"/>
          <p:cNvSpPr txBox="1">
            <a:spLocks noChangeArrowheads="1"/>
          </p:cNvSpPr>
          <p:nvPr/>
        </p:nvSpPr>
        <p:spPr bwMode="auto">
          <a:xfrm>
            <a:off x="6248401" y="2185988"/>
            <a:ext cx="3880337" cy="11684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th-TH" sz="35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EucrosiaUPC" pitchFamily="18" charset="-34"/>
              </a:rPr>
              <a:t>หน่วยงานของรัฐต้องหักส่วน</a:t>
            </a:r>
            <a:br>
              <a:rPr lang="th-TH" sz="35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EucrosiaUPC" pitchFamily="18" charset="-34"/>
              </a:rPr>
            </a:br>
            <a:r>
              <a:rPr lang="th-TH" sz="35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EucrosiaUPC" pitchFamily="18" charset="-34"/>
              </a:rPr>
              <a:t>ความรับผิดออก</a:t>
            </a:r>
          </a:p>
        </p:txBody>
      </p:sp>
      <p:sp>
        <p:nvSpPr>
          <p:cNvPr id="220167" name="Text Box 5"/>
          <p:cNvSpPr txBox="1">
            <a:spLocks noChangeArrowheads="1"/>
          </p:cNvSpPr>
          <p:nvPr/>
        </p:nvSpPr>
        <p:spPr bwMode="auto">
          <a:xfrm>
            <a:off x="2832101" y="4005263"/>
            <a:ext cx="8735484" cy="132343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thaiDist" eaLnBrk="1" hangingPunct="1">
              <a:spcBef>
                <a:spcPct val="50000"/>
              </a:spcBef>
            </a:pPr>
            <a:r>
              <a:rPr lang="th-TH" sz="4000" dirty="0">
                <a:solidFill>
                  <a:srgbClr val="0000FF"/>
                </a:solidFill>
                <a:cs typeface="EucrosiaUPC" panose="02020603050405020304" pitchFamily="18" charset="-34"/>
              </a:rPr>
              <a:t>เจ้าหน้าที่ผู้ทำละเมิดในการปฏิบัติหน้าที่อาจไม่ต้อง</a:t>
            </a:r>
            <a:r>
              <a:rPr lang="th-TH" sz="4000" dirty="0" smtClean="0">
                <a:solidFill>
                  <a:srgbClr val="0000FF"/>
                </a:solidFill>
                <a:cs typeface="EucrosiaUPC" panose="02020603050405020304" pitchFamily="18" charset="-34"/>
              </a:rPr>
              <a:t>ชดใช้</a:t>
            </a:r>
            <a:br>
              <a:rPr lang="th-TH" sz="4000" dirty="0" smtClean="0">
                <a:solidFill>
                  <a:srgbClr val="0000FF"/>
                </a:solidFill>
                <a:cs typeface="EucrosiaUPC" panose="02020603050405020304" pitchFamily="18" charset="-34"/>
              </a:rPr>
            </a:br>
            <a:r>
              <a:rPr lang="th-TH" sz="4000" dirty="0" smtClean="0">
                <a:solidFill>
                  <a:srgbClr val="0000FF"/>
                </a:solidFill>
                <a:cs typeface="EucrosiaUPC" panose="02020603050405020304" pitchFamily="18" charset="-34"/>
              </a:rPr>
              <a:t>ค่า</a:t>
            </a:r>
            <a:r>
              <a:rPr lang="th-TH" sz="4000" dirty="0">
                <a:solidFill>
                  <a:srgbClr val="0000FF"/>
                </a:solidFill>
                <a:cs typeface="EucrosiaUPC" panose="02020603050405020304" pitchFamily="18" charset="-34"/>
              </a:rPr>
              <a:t>สินไหมทดแทนแก่หน่วยงานของรัฐเต็มจำนวนความเสียหาย</a:t>
            </a:r>
          </a:p>
        </p:txBody>
      </p:sp>
      <p:sp>
        <p:nvSpPr>
          <p:cNvPr id="220168" name="AutoShape 6"/>
          <p:cNvSpPr>
            <a:spLocks noChangeArrowheads="1"/>
          </p:cNvSpPr>
          <p:nvPr/>
        </p:nvSpPr>
        <p:spPr bwMode="auto">
          <a:xfrm>
            <a:off x="5392615" y="2543908"/>
            <a:ext cx="798637" cy="523143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20169" name="AutoShape 7"/>
          <p:cNvSpPr>
            <a:spLocks noChangeArrowheads="1"/>
          </p:cNvSpPr>
          <p:nvPr/>
        </p:nvSpPr>
        <p:spPr bwMode="auto">
          <a:xfrm rot="5400000">
            <a:off x="7810317" y="3378996"/>
            <a:ext cx="643181" cy="61741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4"/>
          <p:cNvSpPr>
            <a:spLocks noGrp="1" noChangeArrowheads="1"/>
          </p:cNvSpPr>
          <p:nvPr>
            <p:ph type="dt" sz="quarter" idx="4294967295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B2DED08F-1C42-4C14-B6E4-28F90D662713}" type="datetime1">
              <a:rPr lang="th-TH" sz="1400" smtClean="0"/>
              <a:pPr eaLnBrk="1" hangingPunct="1"/>
              <a:t>17/08/61</a:t>
            </a:fld>
            <a:endParaRPr lang="en-US" sz="1400" smtClean="0"/>
          </a:p>
        </p:txBody>
      </p:sp>
      <p:sp>
        <p:nvSpPr>
          <p:cNvPr id="224260" name="Text Box 3"/>
          <p:cNvSpPr txBox="1">
            <a:spLocks noChangeArrowheads="1"/>
          </p:cNvSpPr>
          <p:nvPr/>
        </p:nvSpPr>
        <p:spPr bwMode="auto">
          <a:xfrm>
            <a:off x="3217333" y="620713"/>
            <a:ext cx="5759451" cy="939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99FF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h-TH" sz="5500" b="1" dirty="0">
                <a:latin typeface="TH SarabunIT๙" pitchFamily="34" charset="-34"/>
                <a:cs typeface="TH SarabunIT๙" pitchFamily="34" charset="-34"/>
              </a:rPr>
              <a:t>มาตรา 8 วรรคสี่</a:t>
            </a:r>
          </a:p>
        </p:txBody>
      </p:sp>
      <p:sp>
        <p:nvSpPr>
          <p:cNvPr id="224261" name="Text Box 4"/>
          <p:cNvSpPr txBox="1">
            <a:spLocks noChangeArrowheads="1"/>
          </p:cNvSpPr>
          <p:nvPr/>
        </p:nvSpPr>
        <p:spPr bwMode="auto">
          <a:xfrm>
            <a:off x="1" y="2243138"/>
            <a:ext cx="5422900" cy="1625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sz="5000" b="1" dirty="0">
                <a:solidFill>
                  <a:srgbClr val="000000"/>
                </a:solidFill>
                <a:cs typeface="EucrosiaUPC" panose="02020603050405020304" pitchFamily="18" charset="-34"/>
              </a:rPr>
              <a:t>เหตุละเมิดเกิดจากเจ้าหน้าที่หลายคน</a:t>
            </a:r>
          </a:p>
        </p:txBody>
      </p:sp>
      <p:sp>
        <p:nvSpPr>
          <p:cNvPr id="224262" name="Text Box 5"/>
          <p:cNvSpPr txBox="1">
            <a:spLocks noChangeArrowheads="1"/>
          </p:cNvSpPr>
          <p:nvPr/>
        </p:nvSpPr>
        <p:spPr bwMode="auto">
          <a:xfrm>
            <a:off x="6383867" y="2260600"/>
            <a:ext cx="4320117" cy="16256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thaiDist" eaLnBrk="1" hangingPunct="1">
              <a:spcBef>
                <a:spcPct val="50000"/>
              </a:spcBef>
            </a:pPr>
            <a:r>
              <a:rPr lang="th-TH" sz="5000" dirty="0">
                <a:cs typeface="EucrosiaUPC" panose="02020603050405020304" pitchFamily="18" charset="-34"/>
              </a:rPr>
              <a:t>ไม่นำหลักลูกหนี้</a:t>
            </a:r>
            <a:r>
              <a:rPr lang="th-TH" sz="5000" dirty="0" smtClean="0">
                <a:cs typeface="EucrosiaUPC" panose="02020603050405020304" pitchFamily="18" charset="-34"/>
              </a:rPr>
              <a:t>ร่วม</a:t>
            </a:r>
            <a:br>
              <a:rPr lang="th-TH" sz="5000" dirty="0" smtClean="0">
                <a:cs typeface="EucrosiaUPC" panose="02020603050405020304" pitchFamily="18" charset="-34"/>
              </a:rPr>
            </a:br>
            <a:r>
              <a:rPr lang="th-TH" sz="5000" dirty="0" smtClean="0">
                <a:cs typeface="EucrosiaUPC" panose="02020603050405020304" pitchFamily="18" charset="-34"/>
              </a:rPr>
              <a:t>มา</a:t>
            </a:r>
            <a:r>
              <a:rPr lang="th-TH" sz="5000" dirty="0">
                <a:cs typeface="EucrosiaUPC" panose="02020603050405020304" pitchFamily="18" charset="-34"/>
              </a:rPr>
              <a:t>ใช้บังคับ</a:t>
            </a:r>
          </a:p>
        </p:txBody>
      </p:sp>
      <p:sp>
        <p:nvSpPr>
          <p:cNvPr id="224263" name="Text Box 6"/>
          <p:cNvSpPr txBox="1">
            <a:spLocks noChangeArrowheads="1"/>
          </p:cNvSpPr>
          <p:nvPr/>
        </p:nvSpPr>
        <p:spPr bwMode="auto">
          <a:xfrm>
            <a:off x="4176185" y="4581525"/>
            <a:ext cx="7488767" cy="16256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thaiDist" eaLnBrk="1" hangingPunct="1">
              <a:spcBef>
                <a:spcPct val="50000"/>
              </a:spcBef>
            </a:pPr>
            <a:r>
              <a:rPr lang="th-TH" sz="5000" dirty="0">
                <a:cs typeface="EucrosiaUPC" panose="02020603050405020304" pitchFamily="18" charset="-34"/>
              </a:rPr>
              <a:t>เจ้าหน้าที่แต่ละคนต้องรับผิดเฉพาะส่วนของตนเท่านั้น</a:t>
            </a:r>
          </a:p>
        </p:txBody>
      </p:sp>
      <p:sp>
        <p:nvSpPr>
          <p:cNvPr id="224264" name="AutoShape 7"/>
          <p:cNvSpPr>
            <a:spLocks noChangeArrowheads="1"/>
          </p:cNvSpPr>
          <p:nvPr/>
        </p:nvSpPr>
        <p:spPr bwMode="auto">
          <a:xfrm>
            <a:off x="5474677" y="2636839"/>
            <a:ext cx="885093" cy="649287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24265" name="AutoShape 8"/>
          <p:cNvSpPr>
            <a:spLocks noChangeArrowheads="1"/>
          </p:cNvSpPr>
          <p:nvPr/>
        </p:nvSpPr>
        <p:spPr bwMode="auto">
          <a:xfrm rot="5400000">
            <a:off x="8043312" y="3858175"/>
            <a:ext cx="660765" cy="719993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สี่เหลี่ยมผืนผ้า 5"/>
          <p:cNvSpPr/>
          <p:nvPr/>
        </p:nvSpPr>
        <p:spPr>
          <a:xfrm>
            <a:off x="1735016" y="1781908"/>
            <a:ext cx="7854461" cy="3785652"/>
          </a:xfrm>
          <a:prstGeom prst="rect">
            <a:avLst/>
          </a:prstGeom>
          <a:noFill/>
          <a:scene3d>
            <a:camera prst="orthographicFront"/>
            <a:lightRig rig="sunset" dir="t"/>
          </a:scene3d>
        </p:spPr>
        <p:txBody>
          <a:bodyPr wrap="square">
            <a:spAutoFit/>
          </a:bodyPr>
          <a:lstStyle/>
          <a:p>
            <a:pPr algn="thaiDist">
              <a:spcBef>
                <a:spcPct val="0"/>
              </a:spcBef>
            </a:pPr>
            <a:r>
              <a:rPr lang="th-TH" b="1" dirty="0" smtClean="0">
                <a:solidFill>
                  <a:srgbClr val="000099"/>
                </a:solidFill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4000" b="1" dirty="0" smtClean="0">
                <a:solidFill>
                  <a:srgbClr val="000099"/>
                </a:solidFill>
                <a:latin typeface="TH SarabunIT๙" pitchFamily="34" charset="-34"/>
                <a:cs typeface="TH SarabunIT๙" pitchFamily="34" charset="-34"/>
              </a:rPr>
              <a:t>๑. เหตุผลในการตรา พ.ร.บ. </a:t>
            </a:r>
          </a:p>
          <a:p>
            <a:pPr>
              <a:spcBef>
                <a:spcPct val="0"/>
              </a:spcBef>
            </a:pPr>
            <a:r>
              <a:rPr lang="th-TH" sz="4000" b="1" dirty="0" smtClean="0">
                <a:solidFill>
                  <a:srgbClr val="000099"/>
                </a:solidFill>
                <a:latin typeface="TH SarabunIT๙" pitchFamily="34" charset="-34"/>
                <a:cs typeface="TH SarabunIT๙" pitchFamily="34" charset="-34"/>
              </a:rPr>
              <a:t>	๒. ขอบเขตการบังคับใช้ พ.ร.บ. </a:t>
            </a:r>
          </a:p>
          <a:p>
            <a:pPr>
              <a:spcBef>
                <a:spcPct val="0"/>
              </a:spcBef>
            </a:pPr>
            <a:r>
              <a:rPr lang="th-TH" sz="4000" b="1" dirty="0" smtClean="0">
                <a:solidFill>
                  <a:srgbClr val="000099"/>
                </a:solidFill>
                <a:latin typeface="TH SarabunIT๙" pitchFamily="34" charset="-34"/>
                <a:cs typeface="TH SarabunIT๙" pitchFamily="34" charset="-34"/>
              </a:rPr>
              <a:t>	๓. ความคุ้มครองที่ พ.ร.บ. ให้แก่เจ้าหน้าที่</a:t>
            </a:r>
          </a:p>
          <a:p>
            <a:pPr>
              <a:spcBef>
                <a:spcPct val="0"/>
              </a:spcBef>
            </a:pPr>
            <a:r>
              <a:rPr lang="th-TH" sz="4000" b="1" dirty="0" smtClean="0">
                <a:solidFill>
                  <a:srgbClr val="000099"/>
                </a:solidFill>
                <a:latin typeface="TH SarabunIT๙" pitchFamily="34" charset="-34"/>
                <a:cs typeface="TH SarabunIT๙" pitchFamily="34" charset="-34"/>
              </a:rPr>
              <a:t>	๔. การเยียวยาความเสียหายของผู้เสียหาย</a:t>
            </a:r>
          </a:p>
          <a:p>
            <a:pPr>
              <a:spcBef>
                <a:spcPct val="0"/>
              </a:spcBef>
            </a:pPr>
            <a:r>
              <a:rPr lang="th-TH" sz="4000" b="1" dirty="0" smtClean="0">
                <a:solidFill>
                  <a:srgbClr val="000099"/>
                </a:solidFill>
                <a:latin typeface="TH SarabunIT๙" pitchFamily="34" charset="-34"/>
                <a:cs typeface="TH SarabunIT๙" pitchFamily="34" charset="-34"/>
              </a:rPr>
              <a:t>	๕. สิทธิเรียกร้องระหว่างหน่วยงานและเจ้าหน้าที่</a:t>
            </a:r>
          </a:p>
          <a:p>
            <a:pPr>
              <a:spcBef>
                <a:spcPct val="0"/>
              </a:spcBef>
            </a:pPr>
            <a:endParaRPr lang="th-TH" sz="4000" b="1" dirty="0" smtClean="0">
              <a:solidFill>
                <a:srgbClr val="000099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" name="Ribbon ลง 3"/>
          <p:cNvSpPr/>
          <p:nvPr/>
        </p:nvSpPr>
        <p:spPr>
          <a:xfrm>
            <a:off x="2168769" y="281355"/>
            <a:ext cx="6811108" cy="1148860"/>
          </a:xfrm>
          <a:prstGeom prst="ribbon">
            <a:avLst>
              <a:gd name="adj1" fmla="val 9771"/>
              <a:gd name="adj2" fmla="val 50000"/>
            </a:avLst>
          </a:prstGeom>
          <a:solidFill>
            <a:schemeClr val="accent5">
              <a:lumMod val="40000"/>
              <a:lumOff val="60000"/>
            </a:schemeClr>
          </a:solidFill>
          <a:ln>
            <a:prstDash val="sysDot"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สาระสำคัญของ พ.ร.บ.</a:t>
            </a:r>
          </a:p>
          <a:p>
            <a:pPr algn="ctr"/>
            <a:endParaRPr lang="th-TH" dirty="0"/>
          </a:p>
        </p:txBody>
      </p:sp>
    </p:spTree>
  </p:cSld>
  <p:clrMapOvr>
    <a:masterClrMapping/>
  </p:clrMapOvr>
  <p:transition spd="med"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4"/>
          <p:cNvSpPr>
            <a:spLocks noGrp="1" noChangeArrowheads="1"/>
          </p:cNvSpPr>
          <p:nvPr>
            <p:ph type="dt" sz="quarter" idx="4294967295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025CD8B9-8687-4A42-AF90-2179717F8E93}" type="datetime1">
              <a:rPr lang="th-TH" sz="1400" smtClean="0"/>
              <a:pPr eaLnBrk="1" hangingPunct="1"/>
              <a:t>17/08/61</a:t>
            </a:fld>
            <a:endParaRPr lang="en-US" sz="1400" smtClean="0"/>
          </a:p>
        </p:txBody>
      </p:sp>
      <p:sp>
        <p:nvSpPr>
          <p:cNvPr id="397316" name="Text Box 2"/>
          <p:cNvSpPr txBox="1">
            <a:spLocks noChangeArrowheads="1"/>
          </p:cNvSpPr>
          <p:nvPr/>
        </p:nvSpPr>
        <p:spPr bwMode="auto">
          <a:xfrm>
            <a:off x="4273551" y="333375"/>
            <a:ext cx="3934883" cy="939800"/>
          </a:xfrm>
          <a:prstGeom prst="rect">
            <a:avLst/>
          </a:prstGeom>
          <a:gradFill rotWithShape="1">
            <a:gsLst>
              <a:gs pos="0">
                <a:srgbClr val="99FF33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h-TH" sz="5500" b="1" dirty="0">
                <a:latin typeface="TH SarabunIT๙" pitchFamily="34" charset="-34"/>
                <a:cs typeface="TH SarabunIT๙" pitchFamily="34" charset="-34"/>
              </a:rPr>
              <a:t>มาตรา 9</a:t>
            </a:r>
          </a:p>
        </p:txBody>
      </p:sp>
      <p:sp>
        <p:nvSpPr>
          <p:cNvPr id="397317" name="Text Box 3"/>
          <p:cNvSpPr txBox="1">
            <a:spLocks noChangeArrowheads="1"/>
          </p:cNvSpPr>
          <p:nvPr/>
        </p:nvSpPr>
        <p:spPr bwMode="auto">
          <a:xfrm>
            <a:off x="384909" y="1719264"/>
            <a:ext cx="4991100" cy="12604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thaiDist" eaLnBrk="1" hangingPunct="1">
              <a:spcBef>
                <a:spcPct val="50000"/>
              </a:spcBef>
            </a:pPr>
            <a:r>
              <a:rPr lang="th-TH" sz="3800" b="1" dirty="0">
                <a:cs typeface="EucrosiaUPC" panose="02020603050405020304" pitchFamily="18" charset="-34"/>
              </a:rPr>
              <a:t>เจ้าหน้าที่ของรัฐทำละเมิดต่อบุคคลภายนอก</a:t>
            </a:r>
          </a:p>
        </p:txBody>
      </p:sp>
      <p:sp>
        <p:nvSpPr>
          <p:cNvPr id="397318" name="Text Box 4"/>
          <p:cNvSpPr txBox="1">
            <a:spLocks noChangeArrowheads="1"/>
          </p:cNvSpPr>
          <p:nvPr/>
        </p:nvSpPr>
        <p:spPr bwMode="auto">
          <a:xfrm>
            <a:off x="6000752" y="1700213"/>
            <a:ext cx="5640263" cy="1261884"/>
          </a:xfrm>
          <a:prstGeom prst="rect">
            <a:avLst/>
          </a:prstGeom>
          <a:solidFill>
            <a:srgbClr val="00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sz="3800" b="1" dirty="0">
                <a:cs typeface="EucrosiaUPC" panose="02020603050405020304" pitchFamily="18" charset="-34"/>
              </a:rPr>
              <a:t>หน่วยงานของรัฐหรือเจ้าหน้าที่</a:t>
            </a:r>
            <a:r>
              <a:rPr lang="th-TH" sz="3800" b="1" dirty="0" smtClean="0">
                <a:cs typeface="EucrosiaUPC" panose="02020603050405020304" pitchFamily="18" charset="-34"/>
              </a:rPr>
              <a:t>ชดใช้</a:t>
            </a:r>
            <a:br>
              <a:rPr lang="th-TH" sz="3800" b="1" dirty="0" smtClean="0">
                <a:cs typeface="EucrosiaUPC" panose="02020603050405020304" pitchFamily="18" charset="-34"/>
              </a:rPr>
            </a:br>
            <a:r>
              <a:rPr lang="th-TH" sz="3800" b="1" dirty="0" smtClean="0">
                <a:cs typeface="EucrosiaUPC" panose="02020603050405020304" pitchFamily="18" charset="-34"/>
              </a:rPr>
              <a:t>ค่า</a:t>
            </a:r>
            <a:r>
              <a:rPr lang="th-TH" sz="3800" b="1" dirty="0">
                <a:cs typeface="EucrosiaUPC" panose="02020603050405020304" pitchFamily="18" charset="-34"/>
              </a:rPr>
              <a:t>สินไหมทดแทนแก่ผู้เสียหาย</a:t>
            </a:r>
          </a:p>
        </p:txBody>
      </p:sp>
      <p:sp>
        <p:nvSpPr>
          <p:cNvPr id="397319" name="Text Box 5"/>
          <p:cNvSpPr txBox="1">
            <a:spLocks noChangeArrowheads="1"/>
          </p:cNvSpPr>
          <p:nvPr/>
        </p:nvSpPr>
        <p:spPr bwMode="auto">
          <a:xfrm>
            <a:off x="375138" y="3536950"/>
            <a:ext cx="5240380" cy="1846659"/>
          </a:xfrm>
          <a:prstGeom prst="rect">
            <a:avLst/>
          </a:prstGeom>
          <a:solidFill>
            <a:srgbClr val="99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sz="3800" b="1" dirty="0">
                <a:cs typeface="EucrosiaUPC" panose="02020603050405020304" pitchFamily="18" charset="-34"/>
              </a:rPr>
              <a:t>ภายใน 1 ปี นับแต่วันที่หน่วยงานของรัฐหรือเจ้าหน้าที่ได้</a:t>
            </a:r>
            <a:r>
              <a:rPr lang="th-TH" sz="3800" b="1" dirty="0" smtClean="0">
                <a:cs typeface="EucrosiaUPC" panose="02020603050405020304" pitchFamily="18" charset="-34"/>
              </a:rPr>
              <a:t>ใช้</a:t>
            </a:r>
            <a:br>
              <a:rPr lang="th-TH" sz="3800" b="1" dirty="0" smtClean="0">
                <a:cs typeface="EucrosiaUPC" panose="02020603050405020304" pitchFamily="18" charset="-34"/>
              </a:rPr>
            </a:br>
            <a:r>
              <a:rPr lang="th-TH" sz="3800" b="1" dirty="0" smtClean="0">
                <a:cs typeface="EucrosiaUPC" panose="02020603050405020304" pitchFamily="18" charset="-34"/>
              </a:rPr>
              <a:t>ค่า</a:t>
            </a:r>
            <a:r>
              <a:rPr lang="th-TH" sz="3800" b="1" dirty="0">
                <a:cs typeface="EucrosiaUPC" panose="02020603050405020304" pitchFamily="18" charset="-34"/>
              </a:rPr>
              <a:t>สินไหมทดแทนแก่ผู้เสียหาย</a:t>
            </a:r>
          </a:p>
        </p:txBody>
      </p:sp>
      <p:sp>
        <p:nvSpPr>
          <p:cNvPr id="397320" name="Text Box 6"/>
          <p:cNvSpPr txBox="1">
            <a:spLocks noChangeArrowheads="1"/>
          </p:cNvSpPr>
          <p:nvPr/>
        </p:nvSpPr>
        <p:spPr bwMode="auto">
          <a:xfrm>
            <a:off x="6268754" y="3810855"/>
            <a:ext cx="5471583" cy="1261884"/>
          </a:xfrm>
          <a:prstGeom prst="rect">
            <a:avLst/>
          </a:prstGeom>
          <a:solidFill>
            <a:srgbClr val="CC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thaiDist" eaLnBrk="1" hangingPunct="1">
              <a:spcBef>
                <a:spcPct val="50000"/>
              </a:spcBef>
            </a:pPr>
            <a:r>
              <a:rPr lang="th-TH" sz="3800" b="1" dirty="0">
                <a:cs typeface="EucrosiaUPC" panose="02020603050405020304" pitchFamily="18" charset="-34"/>
              </a:rPr>
              <a:t>มีสิทธิเรียกให้อีกฝ่ายหนึ่งชดใช้ค่าสินไหมทดแทนแก่ตน</a:t>
            </a:r>
          </a:p>
        </p:txBody>
      </p:sp>
      <p:sp>
        <p:nvSpPr>
          <p:cNvPr id="397321" name="AutoShape 7"/>
          <p:cNvSpPr>
            <a:spLocks noChangeArrowheads="1"/>
          </p:cNvSpPr>
          <p:nvPr/>
        </p:nvSpPr>
        <p:spPr bwMode="auto">
          <a:xfrm>
            <a:off x="5387731" y="2139586"/>
            <a:ext cx="626207" cy="462938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97322" name="AutoShape 8"/>
          <p:cNvSpPr>
            <a:spLocks noChangeArrowheads="1"/>
          </p:cNvSpPr>
          <p:nvPr/>
        </p:nvSpPr>
        <p:spPr bwMode="auto">
          <a:xfrm rot="5400000">
            <a:off x="8671660" y="3086593"/>
            <a:ext cx="797166" cy="579316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97323" name="AutoShape 9"/>
          <p:cNvSpPr>
            <a:spLocks noChangeArrowheads="1"/>
          </p:cNvSpPr>
          <p:nvPr/>
        </p:nvSpPr>
        <p:spPr bwMode="auto">
          <a:xfrm rot="10800000">
            <a:off x="5638799" y="4191977"/>
            <a:ext cx="621323" cy="473808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395046" y="1568137"/>
            <a:ext cx="9155723" cy="333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th-TH" sz="3600" b="1" dirty="0" smtClean="0">
                <a:solidFill>
                  <a:srgbClr val="CC0000"/>
                </a:solidFill>
                <a:cs typeface="JasmineUPC" pitchFamily="18" charset="-34"/>
              </a:rPr>
              <a:t>	</a:t>
            </a:r>
            <a:r>
              <a:rPr lang="th-TH" sz="3600" b="1" dirty="0" smtClean="0">
                <a:solidFill>
                  <a:srgbClr val="0070C0"/>
                </a:solidFill>
                <a:latin typeface="TH SarabunIT๙" pitchFamily="34" charset="-34"/>
                <a:cs typeface="TH SarabunIT๙" pitchFamily="34" charset="-34"/>
              </a:rPr>
              <a:t>ในกรณีที่เจ้าหน้าที่เป็นผู้กระทำละเมิดต่อหน่วยงานของรัฐไม่ว่า</a:t>
            </a:r>
            <a:br>
              <a:rPr lang="th-TH" sz="3600" b="1" dirty="0" smtClean="0">
                <a:solidFill>
                  <a:srgbClr val="0070C0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3600" b="1" dirty="0" smtClean="0">
                <a:solidFill>
                  <a:srgbClr val="0070C0"/>
                </a:solidFill>
                <a:latin typeface="TH SarabunIT๙" pitchFamily="34" charset="-34"/>
                <a:cs typeface="TH SarabunIT๙" pitchFamily="34" charset="-34"/>
              </a:rPr>
              <a:t>จะเป็นหน่วยงานของรัฐที่ผู้นั้นอยู่ในสังกัดหรือไม่ ถ้าเป็นการกระทำในการปฏิบัติหน้าที่การเรียกร้องค่าสินไหมทดแทนจากเจ้าหน้าที่ให้นำบทบัญญัติมาตรา ๘ มาใช้บังคับโดยอนุโลม แต่ถ้ามิใช่การกระทำในการปฏิบัติหน้าที่ให้บังคับตามบทบัญญัติแห่งประมวลกฎหมายแพ่งและพาณิชย์</a:t>
            </a:r>
          </a:p>
          <a:p>
            <a:pPr>
              <a:lnSpc>
                <a:spcPct val="90000"/>
              </a:lnSpc>
            </a:pPr>
            <a:endParaRPr lang="th-TH" b="1" dirty="0" smtClean="0">
              <a:solidFill>
                <a:srgbClr val="CC0000"/>
              </a:solidFill>
              <a:cs typeface="JasmineUPC" pitchFamily="18" charset="-34"/>
            </a:endParaRPr>
          </a:p>
          <a:p>
            <a:pPr>
              <a:lnSpc>
                <a:spcPct val="90000"/>
              </a:lnSpc>
            </a:pPr>
            <a:endParaRPr lang="th-TH" b="1" dirty="0" smtClean="0">
              <a:solidFill>
                <a:srgbClr val="CC0000"/>
              </a:solidFill>
              <a:cs typeface="JasmineUPC" pitchFamily="18" charset="-34"/>
            </a:endParaRPr>
          </a:p>
          <a:p>
            <a:pPr>
              <a:lnSpc>
                <a:spcPct val="90000"/>
              </a:lnSpc>
            </a:pPr>
            <a:endParaRPr lang="th-TH" b="1" dirty="0">
              <a:solidFill>
                <a:srgbClr val="CC0000"/>
              </a:solidFill>
              <a:cs typeface="JasmineUPC" pitchFamily="18" charset="-34"/>
            </a:endParaRPr>
          </a:p>
        </p:txBody>
      </p:sp>
      <p:sp>
        <p:nvSpPr>
          <p:cNvPr id="5" name="สี่เหลี่ยมมุมมน 4"/>
          <p:cNvSpPr/>
          <p:nvPr/>
        </p:nvSpPr>
        <p:spPr>
          <a:xfrm>
            <a:off x="2684585" y="386861"/>
            <a:ext cx="6600092" cy="9144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4000" b="1" dirty="0" smtClean="0">
                <a:solidFill>
                  <a:srgbClr val="CC00CC"/>
                </a:solidFill>
                <a:latin typeface="TH SarabunIT๙" pitchFamily="34" charset="-34"/>
                <a:cs typeface="TH SarabunIT๙" pitchFamily="34" charset="-34"/>
              </a:rPr>
              <a:t>มาตรา 10 วรรคหนึ่ง</a:t>
            </a:r>
            <a:endParaRPr lang="th-TH" sz="4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10B246B5-6D39-4AD6-BADE-97E118B5CDBE}" type="datetime1">
              <a:rPr lang="th-TH" sz="1400" smtClean="0"/>
              <a:pPr eaLnBrk="1" hangingPunct="1"/>
              <a:t>17/08/61</a:t>
            </a:fld>
            <a:endParaRPr lang="en-US" sz="1400" dirty="0" smtClean="0"/>
          </a:p>
        </p:txBody>
      </p:sp>
      <p:sp>
        <p:nvSpPr>
          <p:cNvPr id="154628" name="Text Box 2" descr="ตาข่ายสีม่วง"/>
          <p:cNvSpPr txBox="1">
            <a:spLocks noChangeArrowheads="1"/>
          </p:cNvSpPr>
          <p:nvPr/>
        </p:nvSpPr>
        <p:spPr bwMode="auto">
          <a:xfrm>
            <a:off x="912285" y="190501"/>
            <a:ext cx="10562167" cy="1412875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th-TH" sz="43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ความรับผิดทางละเมิดของเจ้าหน้าที่ต่อหน่วยงานของรัฐ </a:t>
            </a:r>
            <a:br>
              <a:rPr lang="th-TH" sz="43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43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มาตรา 10 วรรคหนึ่ง </a:t>
            </a:r>
          </a:p>
        </p:txBody>
      </p:sp>
      <p:sp>
        <p:nvSpPr>
          <p:cNvPr id="177157" name="Text Box 3"/>
          <p:cNvSpPr txBox="1">
            <a:spLocks noChangeArrowheads="1"/>
          </p:cNvSpPr>
          <p:nvPr/>
        </p:nvSpPr>
        <p:spPr bwMode="auto">
          <a:xfrm>
            <a:off x="867508" y="1875692"/>
            <a:ext cx="4531947" cy="13208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sz="4000" dirty="0">
                <a:cs typeface="EucrosiaUPC" panose="02020603050405020304" pitchFamily="18" charset="-34"/>
              </a:rPr>
              <a:t>มิใช่เป็นการ</a:t>
            </a:r>
            <a:r>
              <a:rPr lang="th-TH" sz="4000" dirty="0" smtClean="0">
                <a:cs typeface="EucrosiaUPC" panose="02020603050405020304" pitchFamily="18" charset="-34"/>
              </a:rPr>
              <a:t>กระทำใน</a:t>
            </a:r>
            <a:r>
              <a:rPr lang="th-TH" sz="4000" dirty="0">
                <a:cs typeface="EucrosiaUPC" panose="02020603050405020304" pitchFamily="18" charset="-34"/>
              </a:rPr>
              <a:t>การปฏิบัติหน้าที่</a:t>
            </a:r>
          </a:p>
        </p:txBody>
      </p:sp>
      <p:sp>
        <p:nvSpPr>
          <p:cNvPr id="177158" name="Text Box 4"/>
          <p:cNvSpPr txBox="1">
            <a:spLocks noChangeArrowheads="1"/>
          </p:cNvSpPr>
          <p:nvPr/>
        </p:nvSpPr>
        <p:spPr bwMode="auto">
          <a:xfrm>
            <a:off x="707944" y="3681657"/>
            <a:ext cx="5088467" cy="2554545"/>
          </a:xfrm>
          <a:prstGeom prst="rect">
            <a:avLst/>
          </a:prstGeom>
          <a:solidFill>
            <a:srgbClr val="D6EC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dirty="0" smtClean="0">
                <a:solidFill>
                  <a:srgbClr val="000000"/>
                </a:solidFill>
                <a:cs typeface="EucrosiaUPC" panose="02020603050405020304" pitchFamily="18" charset="-34"/>
                <a:sym typeface="Wingdings 2" panose="05020102010507070707" pitchFamily="18" charset="2"/>
              </a:rPr>
              <a:t></a:t>
            </a:r>
            <a:r>
              <a:rPr lang="th-TH" sz="4000" dirty="0" smtClean="0">
                <a:solidFill>
                  <a:srgbClr val="000000"/>
                </a:solidFill>
                <a:cs typeface="EucrosiaUPC" panose="02020603050405020304" pitchFamily="18" charset="-34"/>
                <a:sym typeface="Wingdings 2" panose="05020102010507070707" pitchFamily="18" charset="2"/>
              </a:rPr>
              <a:t>ต้อง</a:t>
            </a:r>
            <a:r>
              <a:rPr lang="th-TH" sz="4000" dirty="0" smtClean="0">
                <a:solidFill>
                  <a:srgbClr val="000000"/>
                </a:solidFill>
                <a:cs typeface="EucrosiaUPC" panose="02020603050405020304" pitchFamily="18" charset="-34"/>
              </a:rPr>
              <a:t>รับ</a:t>
            </a:r>
            <a:r>
              <a:rPr lang="th-TH" sz="4000" dirty="0">
                <a:solidFill>
                  <a:srgbClr val="000000"/>
                </a:solidFill>
                <a:cs typeface="EucrosiaUPC" panose="02020603050405020304" pitchFamily="18" charset="-34"/>
              </a:rPr>
              <a:t>ผิดเต็มจำนวนความเสียหาย</a:t>
            </a:r>
            <a:br>
              <a:rPr lang="th-TH" sz="4000" dirty="0">
                <a:solidFill>
                  <a:srgbClr val="000000"/>
                </a:solidFill>
                <a:cs typeface="EucrosiaUPC" panose="02020603050405020304" pitchFamily="18" charset="-34"/>
              </a:rPr>
            </a:br>
            <a:r>
              <a:rPr lang="th-TH" dirty="0" smtClean="0">
                <a:solidFill>
                  <a:srgbClr val="000000"/>
                </a:solidFill>
                <a:sym typeface="Wingdings 2" panose="05020102010507070707" pitchFamily="18" charset="2"/>
              </a:rPr>
              <a:t></a:t>
            </a:r>
            <a:r>
              <a:rPr lang="th-TH" dirty="0" smtClean="0">
                <a:solidFill>
                  <a:srgbClr val="000000"/>
                </a:solidFill>
              </a:rPr>
              <a:t> </a:t>
            </a:r>
            <a:r>
              <a:rPr lang="th-TH" sz="4000" dirty="0" smtClean="0">
                <a:solidFill>
                  <a:srgbClr val="000000"/>
                </a:solidFill>
                <a:cs typeface="EucrosiaUPC" panose="02020603050405020304" pitchFamily="18" charset="-34"/>
              </a:rPr>
              <a:t>เหตุ</a:t>
            </a:r>
            <a:r>
              <a:rPr lang="th-TH" sz="4000" dirty="0">
                <a:solidFill>
                  <a:srgbClr val="000000"/>
                </a:solidFill>
                <a:cs typeface="EucrosiaUPC" panose="02020603050405020304" pitchFamily="18" charset="-34"/>
              </a:rPr>
              <a:t>ละเมิดเกิดจาก</a:t>
            </a:r>
            <a:r>
              <a:rPr lang="th-TH" sz="4000" dirty="0" smtClean="0">
                <a:solidFill>
                  <a:srgbClr val="000000"/>
                </a:solidFill>
                <a:cs typeface="EucrosiaUPC" panose="02020603050405020304" pitchFamily="18" charset="-34"/>
              </a:rPr>
              <a:t>เจ้าหน้าที่หลาย</a:t>
            </a:r>
            <a:r>
              <a:rPr lang="th-TH" sz="4000" dirty="0">
                <a:solidFill>
                  <a:srgbClr val="000000"/>
                </a:solidFill>
                <a:cs typeface="EucrosiaUPC" panose="02020603050405020304" pitchFamily="18" charset="-34"/>
              </a:rPr>
              <a:t>คนต้องรับผิดอย่างลูกหนี้ร่วม</a:t>
            </a:r>
          </a:p>
        </p:txBody>
      </p:sp>
      <p:sp>
        <p:nvSpPr>
          <p:cNvPr id="177159" name="Text Box 5"/>
          <p:cNvSpPr txBox="1">
            <a:spLocks noChangeArrowheads="1"/>
          </p:cNvSpPr>
          <p:nvPr/>
        </p:nvSpPr>
        <p:spPr bwMode="auto">
          <a:xfrm>
            <a:off x="6864351" y="1858963"/>
            <a:ext cx="4512733" cy="1323439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thaiDist" eaLnBrk="1" hangingPunct="1">
              <a:spcBef>
                <a:spcPct val="50000"/>
              </a:spcBef>
            </a:pPr>
            <a:r>
              <a:rPr lang="th-TH" sz="4000" dirty="0">
                <a:cs typeface="EucrosiaUPC" panose="02020603050405020304" pitchFamily="18" charset="-34"/>
              </a:rPr>
              <a:t>เจ้าหน้าที่ต้องรับผิด</a:t>
            </a:r>
            <a:r>
              <a:rPr lang="th-TH" sz="4000" dirty="0" smtClean="0">
                <a:cs typeface="EucrosiaUPC" panose="02020603050405020304" pitchFamily="18" charset="-34"/>
              </a:rPr>
              <a:t>ชดใช้</a:t>
            </a:r>
            <a:br>
              <a:rPr lang="th-TH" sz="4000" dirty="0" smtClean="0">
                <a:cs typeface="EucrosiaUPC" panose="02020603050405020304" pitchFamily="18" charset="-34"/>
              </a:rPr>
            </a:br>
            <a:r>
              <a:rPr lang="th-TH" sz="4000" dirty="0" smtClean="0">
                <a:cs typeface="EucrosiaUPC" panose="02020603050405020304" pitchFamily="18" charset="-34"/>
              </a:rPr>
              <a:t>ค่า</a:t>
            </a:r>
            <a:r>
              <a:rPr lang="th-TH" sz="4000" dirty="0">
                <a:cs typeface="EucrosiaUPC" panose="02020603050405020304" pitchFamily="18" charset="-34"/>
              </a:rPr>
              <a:t>สินไหมทดแทนตาม ป.</a:t>
            </a:r>
            <a:r>
              <a:rPr lang="th-TH" sz="4000" dirty="0" err="1">
                <a:cs typeface="EucrosiaUPC" panose="02020603050405020304" pitchFamily="18" charset="-34"/>
              </a:rPr>
              <a:t>พ.พ.</a:t>
            </a:r>
            <a:endParaRPr lang="th-TH" sz="4000" dirty="0">
              <a:cs typeface="EucrosiaUPC" panose="02020603050405020304" pitchFamily="18" charset="-34"/>
            </a:endParaRPr>
          </a:p>
        </p:txBody>
      </p:sp>
      <p:sp>
        <p:nvSpPr>
          <p:cNvPr id="154632" name="Text Box 6"/>
          <p:cNvSpPr txBox="1">
            <a:spLocks noChangeArrowheads="1"/>
          </p:cNvSpPr>
          <p:nvPr/>
        </p:nvSpPr>
        <p:spPr bwMode="auto">
          <a:xfrm>
            <a:off x="7005028" y="3951532"/>
            <a:ext cx="3359149" cy="132343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th-TH" sz="4000" dirty="0" smtClean="0">
                <a:cs typeface="EucrosiaUPC" pitchFamily="18" charset="-34"/>
              </a:rPr>
              <a:t>ประมาทเลินเล่อ</a:t>
            </a:r>
            <a:br>
              <a:rPr lang="th-TH" sz="4000" dirty="0" smtClean="0">
                <a:cs typeface="EucrosiaUPC" pitchFamily="18" charset="-34"/>
              </a:rPr>
            </a:br>
            <a:r>
              <a:rPr lang="th-TH" sz="4000" dirty="0" smtClean="0">
                <a:cs typeface="EucrosiaUPC" pitchFamily="18" charset="-34"/>
              </a:rPr>
              <a:t>ไม่ร้ายแรงก็ต้องรับผิด </a:t>
            </a:r>
          </a:p>
        </p:txBody>
      </p:sp>
      <p:sp>
        <p:nvSpPr>
          <p:cNvPr id="177161" name="AutoShape 7"/>
          <p:cNvSpPr>
            <a:spLocks noChangeArrowheads="1"/>
          </p:cNvSpPr>
          <p:nvPr/>
        </p:nvSpPr>
        <p:spPr bwMode="auto">
          <a:xfrm>
            <a:off x="5411176" y="2273670"/>
            <a:ext cx="1423377" cy="516424"/>
          </a:xfrm>
          <a:prstGeom prst="rightArrow">
            <a:avLst>
              <a:gd name="adj1" fmla="val 50000"/>
              <a:gd name="adj2" fmla="val 3331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77162" name="AutoShape 8"/>
          <p:cNvSpPr>
            <a:spLocks noChangeArrowheads="1"/>
          </p:cNvSpPr>
          <p:nvPr/>
        </p:nvSpPr>
        <p:spPr bwMode="auto">
          <a:xfrm rot="5400000">
            <a:off x="8373940" y="3297850"/>
            <a:ext cx="750280" cy="508487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77163" name="AutoShape 9"/>
          <p:cNvSpPr>
            <a:spLocks noChangeArrowheads="1"/>
          </p:cNvSpPr>
          <p:nvPr/>
        </p:nvSpPr>
        <p:spPr bwMode="auto">
          <a:xfrm rot="10800000">
            <a:off x="5814646" y="4396153"/>
            <a:ext cx="1160584" cy="452904"/>
          </a:xfrm>
          <a:prstGeom prst="rightArrow">
            <a:avLst>
              <a:gd name="adj1" fmla="val 50000"/>
              <a:gd name="adj2" fmla="val 2775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/>
          </a:p>
        </p:txBody>
      </p:sp>
    </p:spTree>
  </p:cSld>
  <p:clrMapOvr>
    <a:masterClrMapping/>
  </p:clrMapOvr>
  <p:transition spd="med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รูปห้าเหลี่ยม 3"/>
          <p:cNvSpPr/>
          <p:nvPr/>
        </p:nvSpPr>
        <p:spPr>
          <a:xfrm>
            <a:off x="246185" y="2450124"/>
            <a:ext cx="3294185" cy="1148862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4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อายุความ </a:t>
            </a:r>
            <a:r>
              <a:rPr lang="th-TH" sz="2000" b="1" u="sng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/>
            </a:r>
            <a:br>
              <a:rPr lang="th-TH" sz="2000" b="1" u="sng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sz="2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(ม. ๑๐ วรรคสอง)</a:t>
            </a:r>
            <a:endParaRPr lang="th-TH" sz="20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สี่เหลี่ยมมุมมน 4"/>
          <p:cNvSpPr/>
          <p:nvPr/>
        </p:nvSpPr>
        <p:spPr>
          <a:xfrm>
            <a:off x="3892061" y="1184031"/>
            <a:ext cx="6705601" cy="4220308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8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    </a:t>
            </a:r>
          </a:p>
          <a:p>
            <a:r>
              <a:rPr lang="th-TH" sz="28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	สิทธิเรียกร้องค่าสินไหมทดแทนจากเจ้าหน้าที่ทั้งสองประการตามวรรคหนึ่ง ให้มีกำหนดอายุความ 2 ปีนับแต่วันที่หน่วยงานของรัฐรู้ถึงการละเมิดและรู้ตัวเจ้าหน้าที่ ผู้จะพึงต้องใช้ค่าสินไหมทดแทนและกรณีที่หน่วยงานของรัฐเห็นว่าเจ้าหน้าที่ผู้นั้นไม่ต้องรับผิด แต่กระทรวงการคลังตรวจสอบแล้วเห็นว่าต้องรับผิด ให้สิทธิเรียกร้องค่าสินไหมทดแทนนั้นมีกำหนดอายุความ 1 ปีนับแต่วันที่หน่วยงานของรัฐมีคำสั่งตามความเห็นของกระทรวงการคลัง     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/>
            </a:r>
            <a:br>
              <a:rPr lang="th-TH" sz="2800" b="1" dirty="0" smtClean="0">
                <a:latin typeface="TH SarabunIT๙" pitchFamily="34" charset="-34"/>
                <a:cs typeface="TH SarabunIT๙" pitchFamily="34" charset="-34"/>
              </a:rPr>
            </a:br>
            <a:endParaRPr lang="th-TH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sz="2800" dirty="0">
              <a:latin typeface="TH SarabunIT๙" pitchFamily="34" charset="-34"/>
              <a:cs typeface="TH SarabunIT๙" pitchFamily="34" charset="-34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A47AE299-2720-4EE1-BE5F-93D31648AFE8}" type="datetime1">
              <a:rPr lang="th-TH" sz="1400" smtClean="0"/>
              <a:pPr eaLnBrk="1" hangingPunct="1"/>
              <a:t>17/08/61</a:t>
            </a:fld>
            <a:endParaRPr lang="en-US" sz="1400" smtClean="0"/>
          </a:p>
        </p:txBody>
      </p:sp>
      <p:sp>
        <p:nvSpPr>
          <p:cNvPr id="363524" name="Text Box 2"/>
          <p:cNvSpPr txBox="1">
            <a:spLocks noChangeArrowheads="1"/>
          </p:cNvSpPr>
          <p:nvPr/>
        </p:nvSpPr>
        <p:spPr bwMode="auto">
          <a:xfrm>
            <a:off x="624417" y="333375"/>
            <a:ext cx="10752667" cy="78483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h-TH" sz="4500" b="1" dirty="0">
                <a:latin typeface="TH SarabunIT๙" pitchFamily="34" charset="-34"/>
                <a:cs typeface="TH SarabunIT๙" pitchFamily="34" charset="-34"/>
              </a:rPr>
              <a:t>การยื่นคำขอให้หน่วยงานของรัฐชดใช้ค่าสินไหมทดแทน มาตรา 11</a:t>
            </a:r>
          </a:p>
        </p:txBody>
      </p:sp>
      <p:sp>
        <p:nvSpPr>
          <p:cNvPr id="363525" name="Text Box 3"/>
          <p:cNvSpPr txBox="1">
            <a:spLocks noChangeArrowheads="1"/>
          </p:cNvSpPr>
          <p:nvPr/>
        </p:nvSpPr>
        <p:spPr bwMode="auto">
          <a:xfrm>
            <a:off x="890953" y="1450976"/>
            <a:ext cx="4701117" cy="1261884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sz="3800" b="1" dirty="0">
                <a:solidFill>
                  <a:srgbClr val="0000FF"/>
                </a:solidFill>
                <a:cs typeface="EucrosiaUPC" panose="02020603050405020304" pitchFamily="18" charset="-34"/>
              </a:rPr>
              <a:t>ผู้เสียหายเห็นว่า หน่วยงานของ</a:t>
            </a:r>
            <a:r>
              <a:rPr lang="th-TH" sz="3800" b="1" dirty="0" smtClean="0">
                <a:solidFill>
                  <a:srgbClr val="0000FF"/>
                </a:solidFill>
                <a:cs typeface="EucrosiaUPC" panose="02020603050405020304" pitchFamily="18" charset="-34"/>
              </a:rPr>
              <a:t>รัฐต้อง</a:t>
            </a:r>
            <a:r>
              <a:rPr lang="th-TH" sz="3800" b="1" dirty="0">
                <a:solidFill>
                  <a:srgbClr val="0000FF"/>
                </a:solidFill>
                <a:cs typeface="EucrosiaUPC" panose="02020603050405020304" pitchFamily="18" charset="-34"/>
              </a:rPr>
              <a:t>รับผิด</a:t>
            </a:r>
          </a:p>
        </p:txBody>
      </p:sp>
      <p:sp>
        <p:nvSpPr>
          <p:cNvPr id="280582" name="Text Box 4"/>
          <p:cNvSpPr txBox="1">
            <a:spLocks noChangeArrowheads="1"/>
          </p:cNvSpPr>
          <p:nvPr/>
        </p:nvSpPr>
        <p:spPr bwMode="auto">
          <a:xfrm>
            <a:off x="6749401" y="1419593"/>
            <a:ext cx="4528200" cy="1260475"/>
          </a:xfrm>
          <a:prstGeom prst="rect">
            <a:avLst/>
          </a:prstGeom>
          <a:solidFill>
            <a:srgbClr val="FFFF99"/>
          </a:solidFill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th-TH" sz="3800" b="1" dirty="0" smtClean="0">
                <a:cs typeface="EucrosiaUPC" pitchFamily="18" charset="-34"/>
              </a:rPr>
              <a:t>ยื่นคำขอต่อหน่วยงานของรัฐให้ชดใช้ค่าสินไหมทดแทน</a:t>
            </a:r>
          </a:p>
        </p:txBody>
      </p:sp>
      <p:sp>
        <p:nvSpPr>
          <p:cNvPr id="280583" name="Text Box 5"/>
          <p:cNvSpPr txBox="1">
            <a:spLocks noChangeArrowheads="1"/>
          </p:cNvSpPr>
          <p:nvPr/>
        </p:nvSpPr>
        <p:spPr bwMode="auto">
          <a:xfrm>
            <a:off x="8113184" y="4757739"/>
            <a:ext cx="3742267" cy="1260475"/>
          </a:xfrm>
          <a:prstGeom prst="rect">
            <a:avLst/>
          </a:prstGeom>
          <a:solidFill>
            <a:srgbClr val="CC99FF"/>
          </a:soli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th-TH" sz="38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EucrosiaUPC" pitchFamily="18" charset="-34"/>
              </a:rPr>
              <a:t>ออกใบรับคำขอ</a:t>
            </a:r>
            <a:br>
              <a:rPr lang="th-TH" sz="38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EucrosiaUPC" pitchFamily="18" charset="-34"/>
              </a:rPr>
            </a:br>
            <a:r>
              <a:rPr lang="th-TH" sz="38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EucrosiaUPC" pitchFamily="18" charset="-34"/>
              </a:rPr>
              <a:t>และพิจารณาคำขอ</a:t>
            </a:r>
          </a:p>
        </p:txBody>
      </p:sp>
      <p:sp>
        <p:nvSpPr>
          <p:cNvPr id="363528" name="Text Box 6"/>
          <p:cNvSpPr txBox="1">
            <a:spLocks noChangeArrowheads="1"/>
          </p:cNvSpPr>
          <p:nvPr/>
        </p:nvSpPr>
        <p:spPr bwMode="auto">
          <a:xfrm>
            <a:off x="5232400" y="4760914"/>
            <a:ext cx="2302933" cy="1260475"/>
          </a:xfrm>
          <a:prstGeom prst="rect">
            <a:avLst/>
          </a:prstGeom>
          <a:solidFill>
            <a:srgbClr val="33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thaiDist" eaLnBrk="1" hangingPunct="1">
              <a:spcBef>
                <a:spcPct val="50000"/>
              </a:spcBef>
            </a:pPr>
            <a:r>
              <a:rPr lang="th-TH" sz="3800" b="1" dirty="0">
                <a:cs typeface="EucrosiaUPC" panose="02020603050405020304" pitchFamily="18" charset="-34"/>
              </a:rPr>
              <a:t>แจ้งผลการวินิจฉัย</a:t>
            </a:r>
          </a:p>
        </p:txBody>
      </p:sp>
      <p:sp>
        <p:nvSpPr>
          <p:cNvPr id="363529" name="Text Box 7"/>
          <p:cNvSpPr txBox="1">
            <a:spLocks noChangeArrowheads="1"/>
          </p:cNvSpPr>
          <p:nvPr/>
        </p:nvSpPr>
        <p:spPr bwMode="auto">
          <a:xfrm>
            <a:off x="1043354" y="4814521"/>
            <a:ext cx="3625036" cy="1200329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thaiDist" eaLnBrk="1" hangingPunct="1">
              <a:spcBef>
                <a:spcPct val="50000"/>
              </a:spcBef>
            </a:pPr>
            <a:r>
              <a:rPr lang="th-TH" sz="3600" b="1" dirty="0">
                <a:cs typeface="EucrosiaUPC" panose="02020603050405020304" pitchFamily="18" charset="-34"/>
              </a:rPr>
              <a:t>ไม่พอใจ ฟ้องศาลปกครอง ภายใน 90 วัน</a:t>
            </a:r>
          </a:p>
        </p:txBody>
      </p:sp>
      <p:sp>
        <p:nvSpPr>
          <p:cNvPr id="363530" name="Text Box 8"/>
          <p:cNvSpPr txBox="1">
            <a:spLocks noChangeArrowheads="1"/>
          </p:cNvSpPr>
          <p:nvPr/>
        </p:nvSpPr>
        <p:spPr bwMode="auto">
          <a:xfrm>
            <a:off x="7269450" y="3270863"/>
            <a:ext cx="2601381" cy="646331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sz="1800" dirty="0">
                <a:cs typeface="EucrosiaUPC" panose="02020603050405020304" pitchFamily="18" charset="-34"/>
              </a:rPr>
              <a:t>180 วัน ไม่เสร็จ ขอขยาย </a:t>
            </a:r>
            <a:r>
              <a:rPr lang="th-TH" sz="1800" dirty="0" smtClean="0">
                <a:cs typeface="EucrosiaUPC" panose="02020603050405020304" pitchFamily="18" charset="-34"/>
              </a:rPr>
              <a:t>รัฐมนตรี</a:t>
            </a:r>
            <a:br>
              <a:rPr lang="th-TH" sz="1800" dirty="0" smtClean="0">
                <a:cs typeface="EucrosiaUPC" panose="02020603050405020304" pitchFamily="18" charset="-34"/>
              </a:rPr>
            </a:br>
            <a:r>
              <a:rPr lang="th-TH" sz="1800" dirty="0" smtClean="0">
                <a:cs typeface="EucrosiaUPC" panose="02020603050405020304" pitchFamily="18" charset="-34"/>
              </a:rPr>
              <a:t>ไม่</a:t>
            </a:r>
            <a:r>
              <a:rPr lang="th-TH" sz="1800" dirty="0">
                <a:cs typeface="EucrosiaUPC" panose="02020603050405020304" pitchFamily="18" charset="-34"/>
              </a:rPr>
              <a:t>เกิน 180 วัน </a:t>
            </a:r>
          </a:p>
        </p:txBody>
      </p:sp>
      <p:sp>
        <p:nvSpPr>
          <p:cNvPr id="363531" name="AutoShape 9"/>
          <p:cNvSpPr>
            <a:spLocks noChangeArrowheads="1"/>
          </p:cNvSpPr>
          <p:nvPr/>
        </p:nvSpPr>
        <p:spPr bwMode="auto">
          <a:xfrm>
            <a:off x="5615517" y="1835883"/>
            <a:ext cx="1078360" cy="52045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63532" name="AutoShape 10"/>
          <p:cNvSpPr>
            <a:spLocks noChangeArrowheads="1"/>
          </p:cNvSpPr>
          <p:nvPr/>
        </p:nvSpPr>
        <p:spPr bwMode="auto">
          <a:xfrm>
            <a:off x="10320867" y="2719754"/>
            <a:ext cx="405748" cy="2056667"/>
          </a:xfrm>
          <a:prstGeom prst="downArrow">
            <a:avLst>
              <a:gd name="adj1" fmla="val 50000"/>
              <a:gd name="adj2" fmla="val 3161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63533" name="AutoShape 11"/>
          <p:cNvSpPr>
            <a:spLocks noChangeArrowheads="1"/>
          </p:cNvSpPr>
          <p:nvPr/>
        </p:nvSpPr>
        <p:spPr bwMode="auto">
          <a:xfrm rot="10800000">
            <a:off x="7561385" y="5146430"/>
            <a:ext cx="540076" cy="458666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63534" name="AutoShape 12"/>
          <p:cNvSpPr>
            <a:spLocks noChangeArrowheads="1"/>
          </p:cNvSpPr>
          <p:nvPr/>
        </p:nvSpPr>
        <p:spPr bwMode="auto">
          <a:xfrm rot="10800000">
            <a:off x="4665784" y="5157787"/>
            <a:ext cx="564499" cy="481011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4" name="ลูกศรขวา 13"/>
          <p:cNvSpPr/>
          <p:nvPr/>
        </p:nvSpPr>
        <p:spPr>
          <a:xfrm rot="10800000">
            <a:off x="9914801" y="3522320"/>
            <a:ext cx="514876" cy="2365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270738" y="609600"/>
            <a:ext cx="6342185" cy="808892"/>
          </a:xfrm>
        </p:spPr>
        <p:txBody>
          <a:bodyPr>
            <a:normAutofit fontScale="90000"/>
          </a:bodyPr>
          <a:lstStyle/>
          <a:p>
            <a:pPr algn="ctr"/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/>
            </a:r>
            <a:br>
              <a:rPr lang="th-TH" dirty="0" smtClean="0"/>
            </a:b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453662" y="1969477"/>
            <a:ext cx="9190891" cy="344402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marL="685800" indent="-685800" algn="thaiDist">
              <a:lnSpc>
                <a:spcPct val="90000"/>
              </a:lnSpc>
            </a:pPr>
            <a:r>
              <a:rPr lang="th-TH" sz="3600" b="1" dirty="0" smtClean="0">
                <a:latin typeface="TH SarabunIT๙" pitchFamily="34" charset="-34"/>
                <a:cs typeface="TH SarabunIT๙" pitchFamily="34" charset="-34"/>
              </a:rPr>
              <a:t>			ในกรณีที่เจ้าหน้าที่ต้องชดใช้ค่าสินไหมทดแทน</a:t>
            </a:r>
            <a:br>
              <a:rPr lang="th-TH" sz="3600" b="1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sz="3600" b="1" dirty="0" smtClean="0">
                <a:latin typeface="TH SarabunIT๙" pitchFamily="34" charset="-34"/>
                <a:cs typeface="TH SarabunIT๙" pitchFamily="34" charset="-34"/>
              </a:rPr>
              <a:t>ที่หน่วยงานของรัฐได้ใช้ให้แก่ผู้เสียหาย</a:t>
            </a:r>
            <a:r>
              <a:rPr lang="th-TH" sz="3600" b="1" i="1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ตามมาตรา ๘</a:t>
            </a:r>
            <a:r>
              <a:rPr lang="th-TH" sz="3600" b="1" dirty="0" smtClean="0">
                <a:latin typeface="TH SarabunIT๙" pitchFamily="34" charset="-34"/>
                <a:cs typeface="TH SarabunIT๙" pitchFamily="34" charset="-34"/>
              </a:rPr>
              <a:t> </a:t>
            </a:r>
            <a:br>
              <a:rPr lang="th-TH" sz="3600" b="1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sz="3600" b="1" dirty="0" smtClean="0">
                <a:latin typeface="TH SarabunIT๙" pitchFamily="34" charset="-34"/>
                <a:cs typeface="TH SarabunIT๙" pitchFamily="34" charset="-34"/>
              </a:rPr>
              <a:t>หรือในกรณีที่เจ้าหน้าที่ต้องใช้ ค่าสินไหมทดแทนเนื่องจากเจ้าหน้าที่</a:t>
            </a:r>
            <a:br>
              <a:rPr lang="th-TH" sz="3600" b="1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sz="3600" b="1" dirty="0" smtClean="0">
                <a:latin typeface="TH SarabunIT๙" pitchFamily="34" charset="-34"/>
                <a:cs typeface="TH SarabunIT๙" pitchFamily="34" charset="-34"/>
              </a:rPr>
              <a:t>ผู้นั้นได้กระทำละเมิดต่อหน่วยงานของรัฐตามมาตรา ๑๐ </a:t>
            </a:r>
            <a:r>
              <a:rPr lang="th-TH" sz="3600" b="1" i="1" dirty="0" smtClean="0">
                <a:solidFill>
                  <a:srgbClr val="FF3300"/>
                </a:solidFill>
                <a:latin typeface="TH SarabunIT๙" pitchFamily="34" charset="-34"/>
                <a:cs typeface="TH SarabunIT๙" pitchFamily="34" charset="-34"/>
              </a:rPr>
              <a:t>ประกอบกับมาตรา ๘</a:t>
            </a:r>
            <a:r>
              <a:rPr lang="th-TH" sz="3600" b="1" dirty="0" smtClean="0">
                <a:latin typeface="TH SarabunIT๙" pitchFamily="34" charset="-34"/>
                <a:cs typeface="TH SarabunIT๙" pitchFamily="34" charset="-34"/>
              </a:rPr>
              <a:t>  ให้หน่วยงานของรัฐที่เสียหายมีอำนาจออกคำสั่งเรียกให้เจ้าหน้าที่ผู้นั้นชำระเงินดังกล่าวภายในเวลาที่กำหนด</a:t>
            </a:r>
          </a:p>
          <a:p>
            <a:pPr marL="685800" indent="-685800">
              <a:lnSpc>
                <a:spcPct val="65000"/>
              </a:lnSpc>
            </a:pPr>
            <a:r>
              <a:rPr lang="th-TH" sz="3600" b="1" dirty="0" smtClean="0">
                <a:latin typeface="TH SarabunIT๙" pitchFamily="34" charset="-34"/>
                <a:cs typeface="TH SarabunIT๙" pitchFamily="34" charset="-34"/>
              </a:rPr>
              <a:t>     </a:t>
            </a:r>
          </a:p>
        </p:txBody>
      </p:sp>
      <p:sp>
        <p:nvSpPr>
          <p:cNvPr id="5" name="คำบรรยายภาพแบบสี่เหลี่ยมมุมมน 4"/>
          <p:cNvSpPr/>
          <p:nvPr/>
        </p:nvSpPr>
        <p:spPr>
          <a:xfrm>
            <a:off x="3282462" y="187569"/>
            <a:ext cx="4818184" cy="1137139"/>
          </a:xfrm>
          <a:prstGeom prst="wedgeRoundRectCallout">
            <a:avLst>
              <a:gd name="adj1" fmla="val -9426"/>
              <a:gd name="adj2" fmla="val 108842"/>
              <a:gd name="adj3" fmla="val 16667"/>
            </a:avLst>
          </a:prstGeom>
          <a:blipFill>
            <a:blip r:embed="rId3"/>
            <a:tile tx="0" ty="0" sx="100000" sy="100000" flip="none" algn="tl"/>
          </a:blip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32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มาตรา 12 </a:t>
            </a:r>
            <a:endParaRPr lang="th-TH" sz="3200" dirty="0">
              <a:latin typeface="TH SarabunIT๙" pitchFamily="34" charset="-34"/>
              <a:cs typeface="TH SarabunIT๙" pitchFamily="34" charset="-34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4"/>
          <p:cNvSpPr>
            <a:spLocks noGrp="1" noChangeArrowheads="1"/>
          </p:cNvSpPr>
          <p:nvPr>
            <p:ph type="dt" sz="quarter" idx="4294967295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721E982A-0FFF-418D-AFBD-2820BF7ABD70}" type="datetime1">
              <a:rPr lang="th-TH" sz="1400" smtClean="0"/>
              <a:pPr eaLnBrk="1" hangingPunct="1"/>
              <a:t>17/08/61</a:t>
            </a:fld>
            <a:endParaRPr lang="en-US" sz="1400" smtClean="0"/>
          </a:p>
        </p:txBody>
      </p:sp>
      <p:sp>
        <p:nvSpPr>
          <p:cNvPr id="277507" name="Rectangle 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CB096828-3FF2-4D6B-9F5C-5A3EBEC0B7F7}" type="slidenum">
              <a:rPr lang="en-US" sz="1400"/>
              <a:pPr eaLnBrk="1" hangingPunct="1"/>
              <a:t>26</a:t>
            </a:fld>
            <a:endParaRPr lang="en-US" sz="1400"/>
          </a:p>
        </p:txBody>
      </p:sp>
      <p:sp>
        <p:nvSpPr>
          <p:cNvPr id="202756" name="Text Box 2"/>
          <p:cNvSpPr txBox="1">
            <a:spLocks noChangeArrowheads="1"/>
          </p:cNvSpPr>
          <p:nvPr/>
        </p:nvSpPr>
        <p:spPr bwMode="auto">
          <a:xfrm>
            <a:off x="1481667" y="260350"/>
            <a:ext cx="9486900" cy="863600"/>
          </a:xfrm>
          <a:prstGeom prst="rect">
            <a:avLst/>
          </a:prstGeom>
          <a:solidFill>
            <a:srgbClr val="D6EC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th-TH" sz="5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คำสั่งให้เจ้าหน้าที่ชำระเงิน มาตรา 12</a:t>
            </a:r>
          </a:p>
        </p:txBody>
      </p:sp>
      <p:sp>
        <p:nvSpPr>
          <p:cNvPr id="277509" name="Text Box 3"/>
          <p:cNvSpPr txBox="1">
            <a:spLocks noChangeArrowheads="1"/>
          </p:cNvSpPr>
          <p:nvPr/>
        </p:nvSpPr>
        <p:spPr bwMode="auto">
          <a:xfrm>
            <a:off x="431800" y="1484313"/>
            <a:ext cx="5376333" cy="1930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sz="4000" dirty="0">
                <a:solidFill>
                  <a:srgbClr val="000000"/>
                </a:solidFill>
                <a:cs typeface="EucrosiaUPC" panose="02020603050405020304" pitchFamily="18" charset="-34"/>
              </a:rPr>
              <a:t>เจ้าหน้าที่กระทำ</a:t>
            </a:r>
            <a:r>
              <a:rPr lang="th-TH" sz="4000" dirty="0" smtClean="0">
                <a:solidFill>
                  <a:srgbClr val="000000"/>
                </a:solidFill>
                <a:cs typeface="EucrosiaUPC" panose="02020603050405020304" pitchFamily="18" charset="-34"/>
              </a:rPr>
              <a:t>ละเมิดต่อบุคคลภายนอก</a:t>
            </a:r>
            <a:r>
              <a:rPr lang="th-TH" sz="4000" dirty="0">
                <a:solidFill>
                  <a:srgbClr val="000000"/>
                </a:solidFill>
                <a:cs typeface="EucrosiaUPC" panose="02020603050405020304" pitchFamily="18" charset="-34"/>
              </a:rPr>
              <a:t>หรือกระทำละเมิดต่อหน่วยงานของรัฐ</a:t>
            </a:r>
          </a:p>
        </p:txBody>
      </p:sp>
      <p:sp>
        <p:nvSpPr>
          <p:cNvPr id="202758" name="Text Box 5"/>
          <p:cNvSpPr txBox="1">
            <a:spLocks noChangeArrowheads="1"/>
          </p:cNvSpPr>
          <p:nvPr/>
        </p:nvSpPr>
        <p:spPr bwMode="auto">
          <a:xfrm>
            <a:off x="7556014" y="1449143"/>
            <a:ext cx="3873985" cy="19304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th-TH" sz="40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EucrosiaUPC" pitchFamily="18" charset="-34"/>
              </a:rPr>
              <a:t>หน่วยงานของรัฐ</a:t>
            </a:r>
            <a:br>
              <a:rPr lang="th-TH" sz="40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EucrosiaUPC" pitchFamily="18" charset="-34"/>
              </a:rPr>
            </a:br>
            <a:r>
              <a:rPr lang="th-TH" sz="40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EucrosiaUPC" pitchFamily="18" charset="-34"/>
              </a:rPr>
              <a:t>ที่เสียหายมีคำสั่งชำระเงินภายในเวลาที่กำหนด</a:t>
            </a:r>
          </a:p>
        </p:txBody>
      </p:sp>
      <p:sp>
        <p:nvSpPr>
          <p:cNvPr id="277511" name="Text Box 6"/>
          <p:cNvSpPr txBox="1">
            <a:spLocks noChangeArrowheads="1"/>
          </p:cNvSpPr>
          <p:nvPr/>
        </p:nvSpPr>
        <p:spPr bwMode="auto">
          <a:xfrm>
            <a:off x="7114117" y="3892550"/>
            <a:ext cx="4993216" cy="1892826"/>
          </a:xfrm>
          <a:prstGeom prst="rect">
            <a:avLst/>
          </a:prstGeom>
          <a:solidFill>
            <a:srgbClr val="D6EC0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thaiDist" eaLnBrk="1" hangingPunct="1">
              <a:spcBef>
                <a:spcPct val="50000"/>
              </a:spcBef>
            </a:pPr>
            <a:r>
              <a:rPr lang="th-TH" sz="3900" dirty="0">
                <a:solidFill>
                  <a:srgbClr val="000000"/>
                </a:solidFill>
                <a:cs typeface="EucrosiaUPC" panose="02020603050405020304" pitchFamily="18" charset="-34"/>
              </a:rPr>
              <a:t>เป็นคำสั่งทางปกครอง ต้องแจ้งสิทธิในการ</a:t>
            </a:r>
            <a:r>
              <a:rPr lang="th-TH" sz="3500" b="1" dirty="0">
                <a:solidFill>
                  <a:srgbClr val="000000"/>
                </a:solidFill>
                <a:cs typeface="AngsanaUPC" panose="02020603050405020304" pitchFamily="18" charset="-34"/>
              </a:rPr>
              <a:t>อุทธรณ์ ตาม ม.40+ม.</a:t>
            </a:r>
            <a:r>
              <a:rPr lang="en-US" sz="3500" b="1" dirty="0">
                <a:solidFill>
                  <a:srgbClr val="000000"/>
                </a:solidFill>
                <a:latin typeface="Angsana New" panose="02020603050405020304" pitchFamily="18" charset="-34"/>
              </a:rPr>
              <a:t>44</a:t>
            </a:r>
            <a:r>
              <a:rPr lang="th-TH" sz="3900" dirty="0">
                <a:solidFill>
                  <a:srgbClr val="000000"/>
                </a:solidFill>
                <a:cs typeface="EucrosiaUPC" panose="02020603050405020304" pitchFamily="18" charset="-34"/>
              </a:rPr>
              <a:t> พ.ร.บ. วิ.ปกครอง 2539</a:t>
            </a:r>
          </a:p>
        </p:txBody>
      </p:sp>
      <p:sp>
        <p:nvSpPr>
          <p:cNvPr id="277512" name="Text Box 7"/>
          <p:cNvSpPr txBox="1">
            <a:spLocks noChangeArrowheads="1"/>
          </p:cNvSpPr>
          <p:nvPr/>
        </p:nvSpPr>
        <p:spPr bwMode="auto">
          <a:xfrm>
            <a:off x="239185" y="3573463"/>
            <a:ext cx="6337300" cy="2554545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sz="4000" dirty="0">
                <a:solidFill>
                  <a:srgbClr val="000000"/>
                </a:solidFill>
                <a:cs typeface="EucrosiaUPC" panose="02020603050405020304" pitchFamily="18" charset="-34"/>
              </a:rPr>
              <a:t>ไม่ยอมชดใช้ตามคำสั่งหน่วยงานของ</a:t>
            </a:r>
            <a:r>
              <a:rPr lang="th-TH" sz="4000" dirty="0" smtClean="0">
                <a:solidFill>
                  <a:srgbClr val="000000"/>
                </a:solidFill>
                <a:cs typeface="EucrosiaUPC" panose="02020603050405020304" pitchFamily="18" charset="-34"/>
              </a:rPr>
              <a:t>รัฐ</a:t>
            </a:r>
            <a:br>
              <a:rPr lang="th-TH" sz="4000" dirty="0" smtClean="0">
                <a:solidFill>
                  <a:srgbClr val="000000"/>
                </a:solidFill>
                <a:cs typeface="EucrosiaUPC" panose="02020603050405020304" pitchFamily="18" charset="-34"/>
              </a:rPr>
            </a:br>
            <a:r>
              <a:rPr lang="th-TH" sz="4000" dirty="0" smtClean="0">
                <a:solidFill>
                  <a:srgbClr val="000000"/>
                </a:solidFill>
                <a:cs typeface="EucrosiaUPC" panose="02020603050405020304" pitchFamily="18" charset="-34"/>
              </a:rPr>
              <a:t>ไม่</a:t>
            </a:r>
            <a:r>
              <a:rPr lang="th-TH" sz="4000" dirty="0">
                <a:solidFill>
                  <a:srgbClr val="000000"/>
                </a:solidFill>
                <a:cs typeface="EucrosiaUPC" panose="02020603050405020304" pitchFamily="18" charset="-34"/>
              </a:rPr>
              <a:t>สามารถฟ้องคดีต่อศาลปกครองได้ ต้องใช้มาตรการบังคับทางปกครอง ตาม ม.57 พ.ร.บ. วิ.ปกครอง 2539</a:t>
            </a:r>
          </a:p>
        </p:txBody>
      </p:sp>
      <p:sp>
        <p:nvSpPr>
          <p:cNvPr id="277513" name="AutoShape 8"/>
          <p:cNvSpPr>
            <a:spLocks noChangeArrowheads="1"/>
          </p:cNvSpPr>
          <p:nvPr/>
        </p:nvSpPr>
        <p:spPr bwMode="auto">
          <a:xfrm>
            <a:off x="5808132" y="2099777"/>
            <a:ext cx="1729806" cy="54964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77514" name="AutoShape 9"/>
          <p:cNvSpPr>
            <a:spLocks noChangeArrowheads="1"/>
          </p:cNvSpPr>
          <p:nvPr/>
        </p:nvSpPr>
        <p:spPr bwMode="auto">
          <a:xfrm rot="5400000">
            <a:off x="9343311" y="3344356"/>
            <a:ext cx="465627" cy="559453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77515" name="AutoShape 10"/>
          <p:cNvSpPr>
            <a:spLocks noChangeArrowheads="1"/>
          </p:cNvSpPr>
          <p:nvPr/>
        </p:nvSpPr>
        <p:spPr bwMode="auto">
          <a:xfrm rot="10800000">
            <a:off x="6564923" y="4689231"/>
            <a:ext cx="537470" cy="433754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/>
          </a:p>
        </p:txBody>
      </p:sp>
    </p:spTree>
  </p:cSld>
  <p:clrMapOvr>
    <a:masterClrMapping/>
  </p:clrMapOvr>
  <p:transition spd="med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สี่เหลี่ยมผืนผ้ามุมมน 2"/>
          <p:cNvSpPr/>
          <p:nvPr/>
        </p:nvSpPr>
        <p:spPr>
          <a:xfrm>
            <a:off x="3270739" y="46888"/>
            <a:ext cx="5263660" cy="75027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chemeClr val="accent5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2400" b="1" dirty="0" smtClean="0">
                <a:solidFill>
                  <a:schemeClr val="accent5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แนวทางการสอบข้อเท็จจริงความรับผิดทางละเมิด </a:t>
            </a:r>
            <a:br>
              <a:rPr lang="th-TH" sz="2400" b="1" dirty="0" smtClean="0">
                <a:solidFill>
                  <a:schemeClr val="accent5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2400" b="1" dirty="0" smtClean="0">
                <a:solidFill>
                  <a:schemeClr val="accent5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(</a:t>
            </a:r>
            <a:r>
              <a:rPr lang="th-TH" sz="2400" b="1" dirty="0" smtClean="0">
                <a:solidFill>
                  <a:schemeClr val="accent5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ตาม </a:t>
            </a:r>
            <a:r>
              <a:rPr lang="th-TH" sz="2400" b="1" dirty="0" err="1" smtClean="0">
                <a:solidFill>
                  <a:schemeClr val="accent5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นส.</a:t>
            </a:r>
            <a:r>
              <a:rPr lang="th-TH" sz="2400" b="1" dirty="0" smtClean="0">
                <a:solidFill>
                  <a:schemeClr val="accent5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มท. 0313.6/ว 2092 </a:t>
            </a:r>
            <a:r>
              <a:rPr lang="th-TH" sz="2400" b="1" dirty="0" err="1" smtClean="0">
                <a:solidFill>
                  <a:schemeClr val="accent5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ลว.</a:t>
            </a:r>
            <a:r>
              <a:rPr lang="th-TH" sz="2400" b="1" dirty="0" smtClean="0">
                <a:solidFill>
                  <a:schemeClr val="accent5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1 ก.ค.40)</a:t>
            </a:r>
            <a:endParaRPr lang="th-TH" sz="2400" b="1" dirty="0">
              <a:solidFill>
                <a:schemeClr val="accent5">
                  <a:lumMod val="50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3036277" y="926123"/>
            <a:ext cx="2801815" cy="6916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chemeClr val="accent5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การแต่งตั้งคณะกรรมการสอบข้อเท็จจริงฯ ไม่เกิน 5 คน</a:t>
            </a:r>
            <a:endParaRPr lang="th-TH" b="1" dirty="0">
              <a:solidFill>
                <a:schemeClr val="accent5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277815" y="1862387"/>
            <a:ext cx="3833448" cy="6916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chemeClr val="accent5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การสอบสวน (ภายใน 60 วัน นับแต่ประธานฯ รับทราบคำสั่ง)</a:t>
            </a:r>
            <a:endParaRPr lang="th-TH" b="1" dirty="0">
              <a:solidFill>
                <a:schemeClr val="accent5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7268309" y="2881827"/>
            <a:ext cx="3094890" cy="6916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chemeClr val="accent5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ออกคำสั่งชดใช้ค่าสินไหมฯ (ภายใน 45 วัน) นับถัดจากวันรับทราบเป็นหนังสือ</a:t>
            </a:r>
            <a:endParaRPr lang="th-TH" b="1" dirty="0">
              <a:solidFill>
                <a:schemeClr val="accent5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1" name="ลูกศรลง 10"/>
          <p:cNvSpPr/>
          <p:nvPr/>
        </p:nvSpPr>
        <p:spPr>
          <a:xfrm>
            <a:off x="2299598" y="2554050"/>
            <a:ext cx="173971" cy="3298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ลูกศรลง 11"/>
          <p:cNvSpPr/>
          <p:nvPr/>
        </p:nvSpPr>
        <p:spPr>
          <a:xfrm>
            <a:off x="8120107" y="3587262"/>
            <a:ext cx="168108" cy="3399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8" name="ตัวเชื่อมต่อตรง 7"/>
          <p:cNvCxnSpPr/>
          <p:nvPr/>
        </p:nvCxnSpPr>
        <p:spPr>
          <a:xfrm>
            <a:off x="2514596" y="3962400"/>
            <a:ext cx="703384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ลูกศรเชื่อมต่อแบบตรง 13"/>
          <p:cNvCxnSpPr/>
          <p:nvPr/>
        </p:nvCxnSpPr>
        <p:spPr>
          <a:xfrm>
            <a:off x="9548442" y="3962400"/>
            <a:ext cx="0" cy="22209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ลูกศรเชื่อมต่อแบบตรง 15"/>
          <p:cNvCxnSpPr/>
          <p:nvPr/>
        </p:nvCxnSpPr>
        <p:spPr>
          <a:xfrm>
            <a:off x="2520454" y="3962400"/>
            <a:ext cx="0" cy="22209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วงรี 16"/>
          <p:cNvSpPr/>
          <p:nvPr/>
        </p:nvSpPr>
        <p:spPr>
          <a:xfrm>
            <a:off x="1201614" y="4184492"/>
            <a:ext cx="2561494" cy="44547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chemeClr val="accent5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ยอมชดใช้</a:t>
            </a:r>
            <a:endParaRPr lang="th-TH" b="1" dirty="0">
              <a:solidFill>
                <a:schemeClr val="accent5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" name="วงรี 19"/>
          <p:cNvSpPr/>
          <p:nvPr/>
        </p:nvSpPr>
        <p:spPr>
          <a:xfrm>
            <a:off x="8267695" y="4184492"/>
            <a:ext cx="2561494" cy="44547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chemeClr val="accent5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ไม่ยอมชดใช้</a:t>
            </a:r>
            <a:endParaRPr lang="th-TH" b="1" dirty="0">
              <a:solidFill>
                <a:schemeClr val="accent5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21" name="ลูกศรเชื่อมต่อแบบตรง 20"/>
          <p:cNvCxnSpPr/>
          <p:nvPr/>
        </p:nvCxnSpPr>
        <p:spPr>
          <a:xfrm>
            <a:off x="2485277" y="4629969"/>
            <a:ext cx="0" cy="22209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ลูกศรเชื่อมต่อแบบตรง 21"/>
          <p:cNvCxnSpPr/>
          <p:nvPr/>
        </p:nvCxnSpPr>
        <p:spPr>
          <a:xfrm>
            <a:off x="2520454" y="5744308"/>
            <a:ext cx="0" cy="22209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ลูกศรเชื่อมต่อแบบตรง 23"/>
          <p:cNvCxnSpPr/>
          <p:nvPr/>
        </p:nvCxnSpPr>
        <p:spPr>
          <a:xfrm>
            <a:off x="9548442" y="4629969"/>
            <a:ext cx="0" cy="22209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สี่เหลี่ยมผืนผ้า 24"/>
          <p:cNvSpPr/>
          <p:nvPr/>
        </p:nvSpPr>
        <p:spPr>
          <a:xfrm>
            <a:off x="7702062" y="4867596"/>
            <a:ext cx="3927230" cy="69166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chemeClr val="accent5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การใช้มาตรการบังคับทางปกครอง ม.57 </a:t>
            </a:r>
            <a:r>
              <a:rPr lang="th-TH" b="1" dirty="0" err="1" smtClean="0">
                <a:solidFill>
                  <a:schemeClr val="accent5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พรบ</a:t>
            </a:r>
            <a:r>
              <a:rPr lang="th-TH" b="1" dirty="0" smtClean="0">
                <a:solidFill>
                  <a:schemeClr val="accent5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.วิธีปฏิบัติฯ</a:t>
            </a:r>
            <a:endParaRPr lang="th-TH" b="1" dirty="0">
              <a:solidFill>
                <a:schemeClr val="accent5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6" name="สี่เหลี่ยมผืนผ้า 25"/>
          <p:cNvSpPr/>
          <p:nvPr/>
        </p:nvSpPr>
        <p:spPr>
          <a:xfrm>
            <a:off x="386863" y="4867596"/>
            <a:ext cx="4431322" cy="8767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chemeClr val="accent5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การผ่อนชำระค่าสินไหมฯ (ผ่อนไม่เกิน 1 ปี หน.ฝ่ายบริหาร </a:t>
            </a:r>
            <a:br>
              <a:rPr lang="th-TH" b="1" dirty="0" smtClean="0">
                <a:solidFill>
                  <a:schemeClr val="accent5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b="1" dirty="0" smtClean="0">
                <a:solidFill>
                  <a:schemeClr val="accent5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เป็นผู้พิจารณาอนุมัติ ผ่อนเกิน 1 ปี แต่ไม่เกิน 10 ปี ผวจ. อนุมัติ</a:t>
            </a:r>
            <a:endParaRPr lang="th-TH" b="1" dirty="0">
              <a:solidFill>
                <a:schemeClr val="accent5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7" name="สี่เหลี่ยมผืนผ้า 26"/>
          <p:cNvSpPr/>
          <p:nvPr/>
        </p:nvSpPr>
        <p:spPr>
          <a:xfrm>
            <a:off x="638909" y="5966400"/>
            <a:ext cx="3927230" cy="69166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chemeClr val="accent5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การปฏิบัตินอกเหนือจากหลักเกณฑ์ที่กำหนด ตาม </a:t>
            </a:r>
            <a:r>
              <a:rPr lang="th-TH" b="1" dirty="0" err="1" smtClean="0">
                <a:solidFill>
                  <a:schemeClr val="accent5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นส</a:t>
            </a:r>
            <a:r>
              <a:rPr lang="th-TH" b="1" dirty="0" smtClean="0">
                <a:solidFill>
                  <a:schemeClr val="accent5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. มท. 0313.6/ว 2092 ข้อ 10</a:t>
            </a:r>
            <a:endParaRPr lang="th-TH" b="1" dirty="0">
              <a:solidFill>
                <a:schemeClr val="accent5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1" name="สี่เหลี่ยมผืนผ้า 30"/>
          <p:cNvSpPr/>
          <p:nvPr/>
        </p:nvSpPr>
        <p:spPr>
          <a:xfrm>
            <a:off x="6447692" y="1863969"/>
            <a:ext cx="4021016" cy="7737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chemeClr val="accent5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1. ขยายต่อผู้แต่งตั้งได้ไม่เกิน 30 วัน</a:t>
            </a:r>
            <a:br>
              <a:rPr lang="th-TH" b="1" dirty="0" smtClean="0">
                <a:solidFill>
                  <a:schemeClr val="accent5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b="1" dirty="0" smtClean="0">
                <a:solidFill>
                  <a:schemeClr val="accent5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2. ผู้ว่าฯ ขยายเวลาได้อีกไม่เกิน 2 คราวๆ ละไม่เกิน 30 วัน</a:t>
            </a:r>
            <a:endParaRPr lang="th-TH" dirty="0"/>
          </a:p>
        </p:txBody>
      </p:sp>
      <p:sp>
        <p:nvSpPr>
          <p:cNvPr id="38" name="ลูกศรลง 37"/>
          <p:cNvSpPr/>
          <p:nvPr/>
        </p:nvSpPr>
        <p:spPr>
          <a:xfrm>
            <a:off x="4302369" y="1606063"/>
            <a:ext cx="140677" cy="2461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9" name="ลูกศรขวา 38"/>
          <p:cNvSpPr/>
          <p:nvPr/>
        </p:nvSpPr>
        <p:spPr>
          <a:xfrm>
            <a:off x="5111262" y="2192215"/>
            <a:ext cx="1324707" cy="1406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8" name="สี่เหลี่ยมผืนผ้า 27"/>
          <p:cNvSpPr/>
          <p:nvPr/>
        </p:nvSpPr>
        <p:spPr>
          <a:xfrm>
            <a:off x="1219199" y="2893551"/>
            <a:ext cx="2297723" cy="6916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chemeClr val="accent5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ผู้สั่งแต่งตั้งวินิจฉัยสั่งการ</a:t>
            </a:r>
            <a:endParaRPr lang="th-TH" b="1" dirty="0">
              <a:solidFill>
                <a:schemeClr val="accent5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2" name="สี่เหลี่ยมผืนผ้า 31"/>
          <p:cNvSpPr/>
          <p:nvPr/>
        </p:nvSpPr>
        <p:spPr>
          <a:xfrm>
            <a:off x="4443046" y="2870105"/>
            <a:ext cx="2309445" cy="6916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chemeClr val="accent5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รายงานกรมบัญชีกลาง</a:t>
            </a:r>
            <a:endParaRPr lang="th-TH" b="1" dirty="0">
              <a:solidFill>
                <a:schemeClr val="accent5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4" name="ลูกศรขวา 33"/>
          <p:cNvSpPr/>
          <p:nvPr/>
        </p:nvSpPr>
        <p:spPr>
          <a:xfrm>
            <a:off x="3540369" y="3176954"/>
            <a:ext cx="902677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5" name="ลูกศรขวา 34"/>
          <p:cNvSpPr/>
          <p:nvPr/>
        </p:nvSpPr>
        <p:spPr>
          <a:xfrm>
            <a:off x="6787661" y="3223846"/>
            <a:ext cx="480646" cy="1172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3785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ม้วนกระดาษแนวนอน 7"/>
          <p:cNvSpPr/>
          <p:nvPr/>
        </p:nvSpPr>
        <p:spPr>
          <a:xfrm>
            <a:off x="2086707" y="0"/>
            <a:ext cx="7959969" cy="1127051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th-TH" sz="2000" b="1" dirty="0" smtClean="0">
                <a:latin typeface="TH SarabunIT๙" pitchFamily="34" charset="-34"/>
                <a:cs typeface="TH SarabunIT๙" pitchFamily="34" charset="-34"/>
              </a:rPr>
              <a:t>ประกาศ </a:t>
            </a:r>
            <a:r>
              <a:rPr lang="th-TH" sz="2000" b="1" dirty="0" err="1" smtClean="0">
                <a:latin typeface="TH SarabunIT๙" pitchFamily="34" charset="-34"/>
                <a:cs typeface="TH SarabunIT๙" pitchFamily="34" charset="-34"/>
              </a:rPr>
              <a:t>กค.</a:t>
            </a:r>
            <a:r>
              <a:rPr lang="th-TH" sz="2000" b="1" dirty="0" smtClean="0">
                <a:latin typeface="TH SarabunIT๙" pitchFamily="34" charset="-34"/>
                <a:cs typeface="TH SarabunIT๙" pitchFamily="34" charset="-34"/>
              </a:rPr>
              <a:t>เรื่องความรับผิดทางละเมิดของเจ้าหน้าที่ที่ไม่ต้องรายงานให้ </a:t>
            </a:r>
            <a:r>
              <a:rPr lang="th-TH" sz="2000" b="1" dirty="0" err="1" smtClean="0">
                <a:latin typeface="TH SarabunIT๙" pitchFamily="34" charset="-34"/>
                <a:cs typeface="TH SarabunIT๙" pitchFamily="34" charset="-34"/>
              </a:rPr>
              <a:t>กค.</a:t>
            </a:r>
            <a:r>
              <a:rPr lang="th-TH" sz="2000" b="1" dirty="0" smtClean="0">
                <a:latin typeface="TH SarabunIT๙" pitchFamily="34" charset="-34"/>
                <a:cs typeface="TH SarabunIT๙" pitchFamily="34" charset="-34"/>
              </a:rPr>
              <a:t>ตรวจสอบ </a:t>
            </a:r>
            <a:br>
              <a:rPr lang="th-TH" sz="2000" b="1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sz="2000" b="1" dirty="0" smtClean="0">
                <a:latin typeface="TH SarabunIT๙" pitchFamily="34" charset="-34"/>
                <a:cs typeface="TH SarabunIT๙" pitchFamily="34" charset="-34"/>
              </a:rPr>
              <a:t>(</a:t>
            </a:r>
            <a:r>
              <a:rPr lang="th-TH" sz="2000" b="1" dirty="0" err="1" smtClean="0">
                <a:latin typeface="TH SarabunIT๙" pitchFamily="34" charset="-34"/>
                <a:cs typeface="TH SarabunIT๙" pitchFamily="34" charset="-34"/>
              </a:rPr>
              <a:t>นส.</a:t>
            </a:r>
            <a:r>
              <a:rPr lang="th-TH" sz="2000" b="1" dirty="0" smtClean="0">
                <a:latin typeface="TH SarabunIT๙" pitchFamily="34" charset="-34"/>
                <a:cs typeface="TH SarabunIT๙" pitchFamily="34" charset="-34"/>
              </a:rPr>
              <a:t>ด่วนมาก ที่ มท 0804.4/ว 1370 </a:t>
            </a:r>
            <a:r>
              <a:rPr lang="th-TH" sz="2000" b="1" dirty="0" err="1" smtClean="0">
                <a:latin typeface="TH SarabunIT๙" pitchFamily="34" charset="-34"/>
                <a:cs typeface="TH SarabunIT๙" pitchFamily="34" charset="-34"/>
              </a:rPr>
              <a:t>ลว.</a:t>
            </a:r>
            <a:r>
              <a:rPr lang="th-TH" sz="2000" b="1" dirty="0" smtClean="0">
                <a:latin typeface="TH SarabunIT๙" pitchFamily="34" charset="-34"/>
                <a:cs typeface="TH SarabunIT๙" pitchFamily="34" charset="-34"/>
              </a:rPr>
              <a:t> 14 ก.ค. 2552)</a:t>
            </a:r>
            <a:endParaRPr lang="th-TH" sz="2000" b="1" dirty="0"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9" name="Picture 2" descr="C:\Users\User01\AppData\Local\Microsoft\Windows\INetCache\IE\KK5IT78S\150px-ตรากรมส่งเสริมการปกครอง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56337" y="177482"/>
            <a:ext cx="527540" cy="515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ลูกศรลง 9"/>
          <p:cNvSpPr/>
          <p:nvPr/>
        </p:nvSpPr>
        <p:spPr>
          <a:xfrm>
            <a:off x="5406272" y="1019908"/>
            <a:ext cx="484632" cy="536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12" name="ตัวเชื่อมต่อตรง 11"/>
          <p:cNvCxnSpPr>
            <a:stCxn id="17" idx="0"/>
          </p:cNvCxnSpPr>
          <p:nvPr/>
        </p:nvCxnSpPr>
        <p:spPr>
          <a:xfrm>
            <a:off x="1742869" y="1556004"/>
            <a:ext cx="78114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ลูกศรลง 16"/>
          <p:cNvSpPr/>
          <p:nvPr/>
        </p:nvSpPr>
        <p:spPr>
          <a:xfrm>
            <a:off x="1500553" y="1556004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ลูกศรลง 17"/>
          <p:cNvSpPr/>
          <p:nvPr/>
        </p:nvSpPr>
        <p:spPr>
          <a:xfrm>
            <a:off x="9437076" y="1556004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1" name="วงรี 20"/>
          <p:cNvSpPr/>
          <p:nvPr/>
        </p:nvSpPr>
        <p:spPr>
          <a:xfrm>
            <a:off x="152400" y="2045208"/>
            <a:ext cx="3071445" cy="80889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solidFill>
                  <a:schemeClr val="accent5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กรณีเงินขาดบัญชีไม่ปฏิบัติตามระเบียบมติ ครม.</a:t>
            </a:r>
            <a:endParaRPr lang="th-TH" sz="1600" b="1" dirty="0">
              <a:solidFill>
                <a:schemeClr val="accent5">
                  <a:lumMod val="50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2" name="วงรี 21"/>
          <p:cNvSpPr/>
          <p:nvPr/>
        </p:nvSpPr>
        <p:spPr>
          <a:xfrm>
            <a:off x="8288215" y="2045208"/>
            <a:ext cx="3071445" cy="808892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solidFill>
                  <a:schemeClr val="accent5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กรณีอุบัติเหตุ เพลิงไหม้ ทรัพย์สินสูญหาย / เสียหาย</a:t>
            </a:r>
            <a:endParaRPr lang="th-TH" sz="1600" b="1" dirty="0">
              <a:solidFill>
                <a:schemeClr val="accent5">
                  <a:lumMod val="50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24" name="ลูกศรเชื่อมต่อแบบตรง 23"/>
          <p:cNvCxnSpPr/>
          <p:nvPr/>
        </p:nvCxnSpPr>
        <p:spPr>
          <a:xfrm>
            <a:off x="1746854" y="2854100"/>
            <a:ext cx="0" cy="2046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ลูกศรเชื่อมต่อแบบตรง 26"/>
          <p:cNvCxnSpPr/>
          <p:nvPr/>
        </p:nvCxnSpPr>
        <p:spPr>
          <a:xfrm>
            <a:off x="4454884" y="3732860"/>
            <a:ext cx="0" cy="2178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สี่เหลี่ยมผืนผ้ามุมมน 27"/>
          <p:cNvSpPr/>
          <p:nvPr/>
        </p:nvSpPr>
        <p:spPr>
          <a:xfrm>
            <a:off x="386862" y="3285391"/>
            <a:ext cx="1113691" cy="457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solidFill>
                  <a:schemeClr val="accent5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ส่วนราชการ</a:t>
            </a:r>
            <a:endParaRPr lang="th-TH" sz="1600" b="1" dirty="0">
              <a:solidFill>
                <a:schemeClr val="accent5">
                  <a:lumMod val="50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9" name="สี่เหลี่ยมผืนผ้ามุมมน 28"/>
          <p:cNvSpPr/>
          <p:nvPr/>
        </p:nvSpPr>
        <p:spPr>
          <a:xfrm>
            <a:off x="3848158" y="3285391"/>
            <a:ext cx="1163571" cy="457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err="1" smtClean="0">
                <a:solidFill>
                  <a:schemeClr val="accent5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อปท</a:t>
            </a:r>
            <a:r>
              <a:rPr lang="th-TH" sz="1600" b="1" dirty="0" smtClean="0">
                <a:solidFill>
                  <a:schemeClr val="accent5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.</a:t>
            </a:r>
            <a:endParaRPr lang="th-TH" sz="1600" b="1" dirty="0">
              <a:solidFill>
                <a:schemeClr val="accent5">
                  <a:lumMod val="50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0" name="สี่เหลี่ยมผืนผ้ามุมมน 29"/>
          <p:cNvSpPr/>
          <p:nvPr/>
        </p:nvSpPr>
        <p:spPr>
          <a:xfrm>
            <a:off x="3291312" y="3986439"/>
            <a:ext cx="1113691" cy="4572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solidFill>
                  <a:schemeClr val="accent5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ไม่เกิน 4 แสน</a:t>
            </a:r>
            <a:endParaRPr lang="th-TH" sz="1600" b="1" dirty="0">
              <a:solidFill>
                <a:schemeClr val="accent5">
                  <a:lumMod val="50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1" name="สี่เหลี่ยมผืนผ้ามุมมน 30"/>
          <p:cNvSpPr/>
          <p:nvPr/>
        </p:nvSpPr>
        <p:spPr>
          <a:xfrm>
            <a:off x="4454884" y="3996047"/>
            <a:ext cx="1113691" cy="4572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solidFill>
                  <a:schemeClr val="accent5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เกิน 4 แสน</a:t>
            </a:r>
            <a:endParaRPr lang="th-TH" sz="1600" b="1" dirty="0">
              <a:solidFill>
                <a:schemeClr val="accent5">
                  <a:lumMod val="50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33" name="ตัวเชื่อมต่อตรง 32"/>
          <p:cNvCxnSpPr/>
          <p:nvPr/>
        </p:nvCxnSpPr>
        <p:spPr>
          <a:xfrm>
            <a:off x="1160818" y="4619134"/>
            <a:ext cx="32471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ลูกศรเชื่อมต่อแบบตรง 35"/>
          <p:cNvCxnSpPr/>
          <p:nvPr/>
        </p:nvCxnSpPr>
        <p:spPr>
          <a:xfrm flipV="1">
            <a:off x="4405003" y="4428399"/>
            <a:ext cx="3987" cy="2024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ลูกศรเชื่อมต่อแบบตรง 37"/>
          <p:cNvCxnSpPr/>
          <p:nvPr/>
        </p:nvCxnSpPr>
        <p:spPr>
          <a:xfrm flipV="1">
            <a:off x="1160818" y="4428399"/>
            <a:ext cx="0" cy="2024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ลูกศรเชื่อมต่อแบบตรง 39"/>
          <p:cNvCxnSpPr/>
          <p:nvPr/>
        </p:nvCxnSpPr>
        <p:spPr>
          <a:xfrm>
            <a:off x="3786319" y="6018223"/>
            <a:ext cx="0" cy="2824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ตัวเชื่อมต่อตรง 40"/>
          <p:cNvCxnSpPr/>
          <p:nvPr/>
        </p:nvCxnSpPr>
        <p:spPr>
          <a:xfrm>
            <a:off x="633164" y="3058784"/>
            <a:ext cx="40560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ลูกศรเชื่อมต่อแบบตรง 41"/>
          <p:cNvCxnSpPr/>
          <p:nvPr/>
        </p:nvCxnSpPr>
        <p:spPr>
          <a:xfrm>
            <a:off x="643009" y="3077307"/>
            <a:ext cx="0" cy="2080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ลูกศรเชื่อมต่อแบบตรง 43"/>
          <p:cNvCxnSpPr/>
          <p:nvPr/>
        </p:nvCxnSpPr>
        <p:spPr>
          <a:xfrm>
            <a:off x="2676905" y="4607534"/>
            <a:ext cx="0" cy="2022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สี่เหลี่ยมผืนผ้ามุมมน 56"/>
          <p:cNvSpPr/>
          <p:nvPr/>
        </p:nvSpPr>
        <p:spPr>
          <a:xfrm>
            <a:off x="0" y="3993767"/>
            <a:ext cx="1113691" cy="4572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solidFill>
                  <a:schemeClr val="accent5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ไม่เกิน 2 แสน</a:t>
            </a:r>
            <a:endParaRPr lang="th-TH" sz="1600" b="1" dirty="0">
              <a:solidFill>
                <a:schemeClr val="accent5">
                  <a:lumMod val="50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8" name="สี่เหลี่ยมผืนผ้ามุมมน 57"/>
          <p:cNvSpPr/>
          <p:nvPr/>
        </p:nvSpPr>
        <p:spPr>
          <a:xfrm>
            <a:off x="0" y="5434052"/>
            <a:ext cx="1500552" cy="65561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th-TH" sz="1600" b="1" dirty="0" smtClean="0">
                <a:solidFill>
                  <a:schemeClr val="accent5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ทุจริต </a:t>
            </a:r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/ </a:t>
            </a:r>
            <a:endParaRPr lang="th-TH" sz="1600" b="1" dirty="0" smtClean="0">
              <a:solidFill>
                <a:schemeClr val="accent5">
                  <a:lumMod val="50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ctr"/>
            <a:r>
              <a:rPr lang="th-TH" sz="1600" b="1" dirty="0" smtClean="0">
                <a:solidFill>
                  <a:schemeClr val="accent5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ผู้ที่เกี่ยวข้อง </a:t>
            </a:r>
            <a:r>
              <a:rPr lang="th-TH" sz="1600" b="1" dirty="0">
                <a:solidFill>
                  <a:schemeClr val="accent5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100</a:t>
            </a:r>
            <a:r>
              <a:rPr lang="en-US" sz="1600" b="1" dirty="0">
                <a:solidFill>
                  <a:schemeClr val="accent5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%</a:t>
            </a:r>
            <a:endParaRPr lang="th-TH" sz="1600" b="1" dirty="0">
              <a:solidFill>
                <a:schemeClr val="accent5">
                  <a:lumMod val="50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ctr"/>
            <a:endParaRPr lang="en-US" sz="1600" b="1" dirty="0" smtClean="0">
              <a:solidFill>
                <a:schemeClr val="accent5">
                  <a:lumMod val="50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9" name="สี่เหลี่ยมผืนผ้ามุมมน 58"/>
          <p:cNvSpPr/>
          <p:nvPr/>
        </p:nvSpPr>
        <p:spPr>
          <a:xfrm>
            <a:off x="1489826" y="5434052"/>
            <a:ext cx="1283853" cy="6430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solidFill>
                  <a:schemeClr val="accent5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ชดใช้เต็มจำนวน</a:t>
            </a:r>
            <a:endParaRPr lang="th-TH" sz="1600" b="1" dirty="0">
              <a:solidFill>
                <a:schemeClr val="accent5">
                  <a:lumMod val="50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0" name="สี่เหลี่ยมผืนผ้ามุมมน 59"/>
          <p:cNvSpPr/>
          <p:nvPr/>
        </p:nvSpPr>
        <p:spPr>
          <a:xfrm>
            <a:off x="1190009" y="3993767"/>
            <a:ext cx="1113691" cy="4572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solidFill>
                  <a:schemeClr val="accent5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เกิน 2 แสน</a:t>
            </a:r>
            <a:endParaRPr lang="th-TH" sz="1600" b="1" dirty="0">
              <a:solidFill>
                <a:schemeClr val="accent5">
                  <a:lumMod val="50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1" name="วงรี 60"/>
          <p:cNvSpPr/>
          <p:nvPr/>
        </p:nvSpPr>
        <p:spPr>
          <a:xfrm>
            <a:off x="162131" y="4839821"/>
            <a:ext cx="2303700" cy="41885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solidFill>
                  <a:schemeClr val="accent5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ทุจริต</a:t>
            </a:r>
            <a:endParaRPr lang="th-TH" sz="1600" b="1" dirty="0">
              <a:solidFill>
                <a:schemeClr val="accent5">
                  <a:lumMod val="50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2" name="วงรี 61"/>
          <p:cNvSpPr/>
          <p:nvPr/>
        </p:nvSpPr>
        <p:spPr>
          <a:xfrm>
            <a:off x="2924964" y="4790708"/>
            <a:ext cx="2643611" cy="467969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solidFill>
                  <a:schemeClr val="accent5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ไม่ปฏิบัติตามระเบียบ / กม.</a:t>
            </a:r>
            <a:endParaRPr lang="th-TH" sz="1600" b="1" dirty="0">
              <a:solidFill>
                <a:schemeClr val="accent5">
                  <a:lumMod val="50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63" name="ลูกศรเชื่อมต่อแบบตรง 62"/>
          <p:cNvCxnSpPr/>
          <p:nvPr/>
        </p:nvCxnSpPr>
        <p:spPr>
          <a:xfrm>
            <a:off x="4667889" y="3058784"/>
            <a:ext cx="0" cy="2080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ลูกศรเชื่อมต่อแบบตรง 63"/>
          <p:cNvCxnSpPr/>
          <p:nvPr/>
        </p:nvCxnSpPr>
        <p:spPr>
          <a:xfrm>
            <a:off x="1160818" y="3742591"/>
            <a:ext cx="0" cy="2080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ลูกศรเชื่อมต่อแบบตรง 74"/>
          <p:cNvCxnSpPr/>
          <p:nvPr/>
        </p:nvCxnSpPr>
        <p:spPr>
          <a:xfrm>
            <a:off x="1489826" y="5250998"/>
            <a:ext cx="0" cy="1638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ลูกศรเชื่อมต่อแบบตรง 75"/>
          <p:cNvCxnSpPr/>
          <p:nvPr/>
        </p:nvCxnSpPr>
        <p:spPr>
          <a:xfrm>
            <a:off x="4429943" y="5231829"/>
            <a:ext cx="0" cy="2022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สี่เหลี่ยมผืนผ้ามุมมน 78"/>
          <p:cNvSpPr/>
          <p:nvPr/>
        </p:nvSpPr>
        <p:spPr>
          <a:xfrm>
            <a:off x="3024554" y="5434052"/>
            <a:ext cx="1430329" cy="61781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solidFill>
                  <a:schemeClr val="accent5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ชดใช้เต็มจำนวน</a:t>
            </a:r>
            <a:endParaRPr lang="th-TH" sz="1600" b="1" dirty="0">
              <a:solidFill>
                <a:schemeClr val="accent5">
                  <a:lumMod val="50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80" name="สี่เหลี่ยมผืนผ้ามุมมน 79"/>
          <p:cNvSpPr/>
          <p:nvPr/>
        </p:nvSpPr>
        <p:spPr>
          <a:xfrm>
            <a:off x="4454883" y="5434052"/>
            <a:ext cx="1449676" cy="61781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solidFill>
                  <a:schemeClr val="accent5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ชดใช้ไม่เต็มจำนวน</a:t>
            </a:r>
            <a:endParaRPr lang="th-TH" sz="1600" b="1" dirty="0">
              <a:solidFill>
                <a:schemeClr val="accent5">
                  <a:lumMod val="50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81" name="ตัวเชื่อมต่อตรง 80"/>
          <p:cNvCxnSpPr/>
          <p:nvPr/>
        </p:nvCxnSpPr>
        <p:spPr>
          <a:xfrm>
            <a:off x="527420" y="6270975"/>
            <a:ext cx="32588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ลูกศรเชื่อมต่อแบบตรง 81"/>
          <p:cNvCxnSpPr/>
          <p:nvPr/>
        </p:nvCxnSpPr>
        <p:spPr>
          <a:xfrm>
            <a:off x="533399" y="6074848"/>
            <a:ext cx="0" cy="1961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ลูกศรเชื่อมต่อแบบตรง 82"/>
          <p:cNvCxnSpPr/>
          <p:nvPr/>
        </p:nvCxnSpPr>
        <p:spPr>
          <a:xfrm>
            <a:off x="1840638" y="6270975"/>
            <a:ext cx="0" cy="1292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สี่เหลี่ยมผืนผ้า 83"/>
          <p:cNvSpPr/>
          <p:nvPr/>
        </p:nvSpPr>
        <p:spPr>
          <a:xfrm>
            <a:off x="533399" y="6404760"/>
            <a:ext cx="2580836" cy="40409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solidFill>
                  <a:schemeClr val="accent5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รายงานตามแบบให้กระทรวงการคลัง</a:t>
            </a:r>
            <a:endParaRPr lang="th-TH" sz="1600" b="1" dirty="0">
              <a:solidFill>
                <a:schemeClr val="accent5">
                  <a:lumMod val="50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88" name="ลูกศรเชื่อมต่อแบบตรง 87"/>
          <p:cNvCxnSpPr/>
          <p:nvPr/>
        </p:nvCxnSpPr>
        <p:spPr>
          <a:xfrm flipV="1">
            <a:off x="2267151" y="6026319"/>
            <a:ext cx="0" cy="286932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ลูกศรเชื่อมต่อแบบตรง 88"/>
          <p:cNvCxnSpPr/>
          <p:nvPr/>
        </p:nvCxnSpPr>
        <p:spPr>
          <a:xfrm flipH="1" flipV="1">
            <a:off x="5432762" y="6026318"/>
            <a:ext cx="1380" cy="315592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ลูกศรเชื่อมต่อแบบตรง 93"/>
          <p:cNvCxnSpPr/>
          <p:nvPr/>
        </p:nvCxnSpPr>
        <p:spPr>
          <a:xfrm>
            <a:off x="4618014" y="6277090"/>
            <a:ext cx="0" cy="159141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ตัวเชื่อมต่อตรง 96"/>
          <p:cNvCxnSpPr/>
          <p:nvPr/>
        </p:nvCxnSpPr>
        <p:spPr>
          <a:xfrm>
            <a:off x="2267151" y="6313251"/>
            <a:ext cx="3168371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สี่เหลี่ยมผืนผ้า 100"/>
          <p:cNvSpPr/>
          <p:nvPr/>
        </p:nvSpPr>
        <p:spPr>
          <a:xfrm>
            <a:off x="3356902" y="6436231"/>
            <a:ext cx="2580836" cy="40409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solidFill>
                  <a:schemeClr val="accent5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ส่งสำนวนให้กระทรวงการคลังตรวจสอบ</a:t>
            </a:r>
            <a:endParaRPr lang="th-TH" sz="1600" b="1" dirty="0">
              <a:solidFill>
                <a:schemeClr val="accent5">
                  <a:lumMod val="50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108" name="ลูกศรเชื่อมต่อแบบตรง 107"/>
          <p:cNvCxnSpPr/>
          <p:nvPr/>
        </p:nvCxnSpPr>
        <p:spPr>
          <a:xfrm>
            <a:off x="9554304" y="2841438"/>
            <a:ext cx="0" cy="2046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ตัวเชื่อมต่อตรง 108"/>
          <p:cNvCxnSpPr/>
          <p:nvPr/>
        </p:nvCxnSpPr>
        <p:spPr>
          <a:xfrm>
            <a:off x="7526274" y="3046122"/>
            <a:ext cx="384504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ลูกศรเชื่อมต่อแบบตรง 109"/>
          <p:cNvCxnSpPr/>
          <p:nvPr/>
        </p:nvCxnSpPr>
        <p:spPr>
          <a:xfrm>
            <a:off x="11371323" y="3077307"/>
            <a:ext cx="0" cy="2046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ลูกศรเชื่อมต่อแบบตรง 110"/>
          <p:cNvCxnSpPr/>
          <p:nvPr/>
        </p:nvCxnSpPr>
        <p:spPr>
          <a:xfrm>
            <a:off x="7514549" y="3046122"/>
            <a:ext cx="0" cy="2046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สี่เหลี่ยมผืนผ้ามุมมน 111"/>
          <p:cNvSpPr/>
          <p:nvPr/>
        </p:nvSpPr>
        <p:spPr>
          <a:xfrm>
            <a:off x="10802814" y="3299105"/>
            <a:ext cx="1113691" cy="457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err="1" smtClean="0">
                <a:solidFill>
                  <a:schemeClr val="accent5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อปท</a:t>
            </a:r>
            <a:r>
              <a:rPr lang="th-TH" sz="1600" b="1" dirty="0" smtClean="0">
                <a:solidFill>
                  <a:schemeClr val="accent5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.</a:t>
            </a:r>
            <a:endParaRPr lang="th-TH" sz="1600" b="1" dirty="0">
              <a:solidFill>
                <a:schemeClr val="accent5">
                  <a:lumMod val="50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13" name="สี่เหลี่ยมผืนผ้ามุมมน 112"/>
          <p:cNvSpPr/>
          <p:nvPr/>
        </p:nvSpPr>
        <p:spPr>
          <a:xfrm>
            <a:off x="6969428" y="3285391"/>
            <a:ext cx="1113691" cy="457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solidFill>
                  <a:schemeClr val="accent5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ส่วนราชการ</a:t>
            </a:r>
            <a:endParaRPr lang="th-TH" sz="1600" b="1" dirty="0">
              <a:solidFill>
                <a:schemeClr val="accent5">
                  <a:lumMod val="50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114" name="ลูกศรเชื่อมต่อแบบตรง 113"/>
          <p:cNvCxnSpPr/>
          <p:nvPr/>
        </p:nvCxnSpPr>
        <p:spPr>
          <a:xfrm>
            <a:off x="7362384" y="3742591"/>
            <a:ext cx="0" cy="2080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ลูกศรเชื่อมต่อแบบตรง 114"/>
          <p:cNvCxnSpPr/>
          <p:nvPr/>
        </p:nvCxnSpPr>
        <p:spPr>
          <a:xfrm>
            <a:off x="11090206" y="3799630"/>
            <a:ext cx="0" cy="2080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สี่เหลี่ยมผืนผ้ามุมมน 115"/>
          <p:cNvSpPr/>
          <p:nvPr/>
        </p:nvSpPr>
        <p:spPr>
          <a:xfrm>
            <a:off x="6248693" y="3951860"/>
            <a:ext cx="1113691" cy="4572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solidFill>
                  <a:schemeClr val="accent5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ไม่เกิน 5 แสน</a:t>
            </a:r>
            <a:endParaRPr lang="th-TH" sz="1600" b="1" dirty="0">
              <a:solidFill>
                <a:schemeClr val="accent5">
                  <a:lumMod val="50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17" name="สี่เหลี่ยมผืนผ้ามุมมน 116"/>
          <p:cNvSpPr/>
          <p:nvPr/>
        </p:nvSpPr>
        <p:spPr>
          <a:xfrm>
            <a:off x="7373229" y="3950675"/>
            <a:ext cx="1113691" cy="4572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solidFill>
                  <a:schemeClr val="accent5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เกิน </a:t>
            </a:r>
            <a:r>
              <a:rPr lang="th-TH" sz="1600" b="1" dirty="0">
                <a:solidFill>
                  <a:schemeClr val="accent5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5</a:t>
            </a:r>
            <a:r>
              <a:rPr lang="th-TH" sz="1600" b="1" dirty="0" smtClean="0">
                <a:solidFill>
                  <a:schemeClr val="accent5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แสน</a:t>
            </a:r>
            <a:endParaRPr lang="th-TH" sz="1600" b="1" dirty="0">
              <a:solidFill>
                <a:schemeClr val="accent5">
                  <a:lumMod val="50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18" name="สี่เหลี่ยมผืนผ้ามุมมน 117"/>
          <p:cNvSpPr/>
          <p:nvPr/>
        </p:nvSpPr>
        <p:spPr>
          <a:xfrm>
            <a:off x="9964618" y="3996047"/>
            <a:ext cx="1113691" cy="4572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solidFill>
                  <a:schemeClr val="accent5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ไม่เกิน 1 ล้าน</a:t>
            </a:r>
            <a:endParaRPr lang="th-TH" sz="1600" b="1" dirty="0">
              <a:solidFill>
                <a:schemeClr val="accent5">
                  <a:lumMod val="50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19" name="สี่เหลี่ยมผืนผ้ามุมมน 118"/>
          <p:cNvSpPr/>
          <p:nvPr/>
        </p:nvSpPr>
        <p:spPr>
          <a:xfrm>
            <a:off x="11090206" y="3986439"/>
            <a:ext cx="1113691" cy="47847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solidFill>
                  <a:schemeClr val="accent5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เกิน 1 ล้าน</a:t>
            </a:r>
            <a:endParaRPr lang="th-TH" sz="1600" b="1" dirty="0">
              <a:solidFill>
                <a:schemeClr val="accent5">
                  <a:lumMod val="50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120" name="ตัวเชื่อมต่อตรง 119"/>
          <p:cNvCxnSpPr/>
          <p:nvPr/>
        </p:nvCxnSpPr>
        <p:spPr>
          <a:xfrm>
            <a:off x="7408280" y="4610333"/>
            <a:ext cx="3670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ลูกศรเชื่อมต่อแบบตรง 120"/>
          <p:cNvCxnSpPr/>
          <p:nvPr/>
        </p:nvCxnSpPr>
        <p:spPr>
          <a:xfrm flipV="1">
            <a:off x="7408280" y="4407875"/>
            <a:ext cx="0" cy="2024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ลูกศรเชื่อมต่อแบบตรง 121"/>
          <p:cNvCxnSpPr/>
          <p:nvPr/>
        </p:nvCxnSpPr>
        <p:spPr>
          <a:xfrm flipV="1">
            <a:off x="11078309" y="4407875"/>
            <a:ext cx="0" cy="2024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ลูกศรเชื่อมต่อแบบตรง 123"/>
          <p:cNvCxnSpPr/>
          <p:nvPr/>
        </p:nvCxnSpPr>
        <p:spPr>
          <a:xfrm>
            <a:off x="9243294" y="4630857"/>
            <a:ext cx="0" cy="2022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วงรี 124"/>
          <p:cNvSpPr/>
          <p:nvPr/>
        </p:nvSpPr>
        <p:spPr>
          <a:xfrm>
            <a:off x="6485734" y="4749797"/>
            <a:ext cx="2435528" cy="41885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solidFill>
                  <a:schemeClr val="accent5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ชดใช้เกิน  75</a:t>
            </a:r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%</a:t>
            </a:r>
            <a:endParaRPr lang="th-TH" sz="1600" b="1" dirty="0">
              <a:solidFill>
                <a:schemeClr val="accent5">
                  <a:lumMod val="50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26" name="วงรี 125"/>
          <p:cNvSpPr/>
          <p:nvPr/>
        </p:nvSpPr>
        <p:spPr>
          <a:xfrm>
            <a:off x="9437076" y="4713407"/>
            <a:ext cx="2303700" cy="41885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solidFill>
                  <a:schemeClr val="accent5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ชดใช้น้อยกว่า 75</a:t>
            </a:r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%</a:t>
            </a:r>
            <a:endParaRPr lang="th-TH" sz="1600" b="1" dirty="0">
              <a:solidFill>
                <a:schemeClr val="accent5">
                  <a:lumMod val="50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127" name="ลูกศรเชื่อมต่อแบบตรง 126"/>
          <p:cNvCxnSpPr/>
          <p:nvPr/>
        </p:nvCxnSpPr>
        <p:spPr>
          <a:xfrm>
            <a:off x="7408280" y="5168655"/>
            <a:ext cx="0" cy="2022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ลูกศรเชื่อมต่อแบบตรง 127"/>
          <p:cNvCxnSpPr/>
          <p:nvPr/>
        </p:nvCxnSpPr>
        <p:spPr>
          <a:xfrm>
            <a:off x="10672043" y="5130717"/>
            <a:ext cx="0" cy="2022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สี่เหลี่ยมผืนผ้ามุมมน 128"/>
          <p:cNvSpPr/>
          <p:nvPr/>
        </p:nvSpPr>
        <p:spPr>
          <a:xfrm>
            <a:off x="6438137" y="5381250"/>
            <a:ext cx="1956347" cy="91943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solidFill>
                  <a:schemeClr val="accent5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รายงานตามแบบให้กระทรวงการคลัง</a:t>
            </a:r>
            <a:endParaRPr lang="th-TH" sz="1600" b="1" dirty="0">
              <a:solidFill>
                <a:schemeClr val="accent5">
                  <a:lumMod val="50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30" name="สี่เหลี่ยมผืนผ้ามุมมน 129"/>
          <p:cNvSpPr/>
          <p:nvPr/>
        </p:nvSpPr>
        <p:spPr>
          <a:xfrm>
            <a:off x="8921262" y="5370877"/>
            <a:ext cx="3217924" cy="143797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solidFill>
                  <a:schemeClr val="accent5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ให้กระทรวงการคลังพิจารณาให้แล้วเสร็จก่อนอายุความ 2 ปี สิ้นสุดไม่น้อยกว่า 1 ปี </a:t>
            </a:r>
          </a:p>
          <a:p>
            <a:pPr algn="ctr"/>
            <a:r>
              <a:rPr lang="th-TH" sz="1600" b="1" dirty="0" smtClean="0">
                <a:solidFill>
                  <a:schemeClr val="accent5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ถ้ากระทรวงการคลังไม่แจ้งผลให้ทราบภายในกำหนดเวลา ให้ผู้แต่งตั้งมีคำสั่งตามที่เห็นสมควร + แจ้งให้ผู้ที่เกี่ยวข้องทราบ</a:t>
            </a:r>
            <a:endParaRPr lang="th-TH" sz="1600" b="1" dirty="0">
              <a:solidFill>
                <a:schemeClr val="accent5">
                  <a:lumMod val="50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27057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คำบรรยายภาพแบบเมฆ 3"/>
          <p:cNvSpPr/>
          <p:nvPr/>
        </p:nvSpPr>
        <p:spPr>
          <a:xfrm>
            <a:off x="3985847" y="515816"/>
            <a:ext cx="3505200" cy="879230"/>
          </a:xfrm>
          <a:prstGeom prst="cloudCallout">
            <a:avLst>
              <a:gd name="adj1" fmla="val -13141"/>
              <a:gd name="adj2" fmla="val 102499"/>
            </a:avLst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 smtClean="0"/>
          </a:p>
          <a:p>
            <a:pPr algn="ctr"/>
            <a:r>
              <a:rPr lang="th-TH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กฎหมายที่เกี่ยวข้อง </a:t>
            </a:r>
          </a:p>
          <a:p>
            <a:pPr algn="ctr"/>
            <a:endParaRPr lang="th-TH" dirty="0"/>
          </a:p>
        </p:txBody>
      </p:sp>
      <p:sp>
        <p:nvSpPr>
          <p:cNvPr id="7" name="มนมุมสี่เหลี่ยมด้านทแยงมุม 6"/>
          <p:cNvSpPr/>
          <p:nvPr/>
        </p:nvSpPr>
        <p:spPr>
          <a:xfrm>
            <a:off x="1488831" y="1981198"/>
            <a:ext cx="8804031" cy="2672863"/>
          </a:xfrm>
          <a:prstGeom prst="round2Diag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h-TH" sz="1600" dirty="0" smtClean="0">
              <a:solidFill>
                <a:schemeClr val="tx1"/>
              </a:solidFill>
            </a:endParaRPr>
          </a:p>
          <a:p>
            <a:endParaRPr lang="th-TH" sz="1600" dirty="0" smtClean="0">
              <a:solidFill>
                <a:schemeClr val="tx1"/>
              </a:solidFill>
            </a:endParaRPr>
          </a:p>
          <a:p>
            <a:pPr marL="742950" indent="-742950"/>
            <a:endParaRPr lang="th-TH" sz="28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742950" indent="-742950"/>
            <a:endParaRPr lang="th-TH" sz="28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742950" indent="-742950"/>
            <a:endParaRPr lang="th-TH" sz="28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742950" indent="-742950"/>
            <a:r>
              <a:rPr lang="th-TH" sz="28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1. พระราชบัญญัติความรับผิดทางละเมิดของเจ้าหน้าที่ พ.ศ. 2539</a:t>
            </a:r>
          </a:p>
          <a:p>
            <a:pPr indent="-742950"/>
            <a:r>
              <a:rPr lang="th-TH" sz="28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2. ระเบียบสำนักนายกรัฐมนตรีว่าด้วยหลักเกณฑ์การปฏิบัติเกี่ยวกับความรับผิดทางละเมิด</a:t>
            </a:r>
            <a:br>
              <a:rPr lang="th-TH" sz="28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28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   ของเจ้าหน้าที่ พ.ศ. 2539</a:t>
            </a:r>
          </a:p>
          <a:p>
            <a:pPr indent="-742950"/>
            <a:r>
              <a:rPr lang="th-TH" sz="28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3. หนังสือกระทรวงมหาดไทย ที่ มท. 0313.6/ว 2092 ลงวันที่ 1 กรกฎาคม </a:t>
            </a:r>
            <a:r>
              <a:rPr lang="th-TH" sz="28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2540</a:t>
            </a:r>
          </a:p>
          <a:p>
            <a:pPr indent="-742950"/>
            <a:r>
              <a:rPr lang="th-TH" sz="28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4. </a:t>
            </a:r>
            <a:r>
              <a:rPr lang="th-TH" sz="28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หนังสือกระทรวงมหาดไทย </a:t>
            </a:r>
            <a:r>
              <a:rPr lang="th-TH" sz="28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ที่ </a:t>
            </a:r>
            <a:r>
              <a:rPr lang="th-TH" sz="28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มท 0804.4/ว 3986 ลงวันที่</a:t>
            </a:r>
            <a:r>
              <a:rPr lang="th-TH" sz="28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28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23 พฤศจิกายน 2550</a:t>
            </a:r>
            <a:endParaRPr lang="th-TH" sz="28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endParaRPr lang="th-TH" sz="2800" dirty="0" smtClean="0">
              <a:solidFill>
                <a:schemeClr val="tx1"/>
              </a:solidFill>
            </a:endParaRPr>
          </a:p>
          <a:p>
            <a:endParaRPr lang="th-TH" sz="1600" dirty="0" smtClean="0">
              <a:solidFill>
                <a:schemeClr val="tx1"/>
              </a:solidFill>
            </a:endParaRPr>
          </a:p>
          <a:p>
            <a:endParaRPr lang="th-TH" sz="1600" dirty="0" smtClean="0">
              <a:solidFill>
                <a:schemeClr val="tx1"/>
              </a:solidFill>
            </a:endParaRPr>
          </a:p>
          <a:p>
            <a:endParaRPr lang="th-TH" sz="1600" dirty="0" smtClean="0">
              <a:solidFill>
                <a:schemeClr val="tx1"/>
              </a:solidFill>
            </a:endParaRPr>
          </a:p>
          <a:p>
            <a:endParaRPr lang="th-TH" sz="1600" dirty="0" smtClean="0">
              <a:solidFill>
                <a:schemeClr val="tx1"/>
              </a:solidFill>
            </a:endParaRPr>
          </a:p>
          <a:p>
            <a:endParaRPr lang="th-TH" sz="1600" dirty="0" smtClean="0">
              <a:solidFill>
                <a:schemeClr val="tx1"/>
              </a:solidFill>
            </a:endParaRPr>
          </a:p>
          <a:p>
            <a:endParaRPr lang="th-TH" sz="1600" dirty="0" smtClean="0">
              <a:solidFill>
                <a:schemeClr val="tx1"/>
              </a:solidFill>
            </a:endParaRPr>
          </a:p>
          <a:p>
            <a:endParaRPr lang="th-TH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04800" y="1345223"/>
            <a:ext cx="11031415" cy="4152901"/>
          </a:xfrm>
        </p:spPr>
        <p:txBody>
          <a:bodyPr>
            <a:normAutofit/>
          </a:bodyPr>
          <a:lstStyle/>
          <a:p>
            <a:pPr marL="685800" indent="-685800">
              <a:spcBef>
                <a:spcPct val="0"/>
              </a:spcBef>
              <a:buNone/>
            </a:pPr>
            <a:r>
              <a:rPr lang="th-TH" sz="3600" b="1" dirty="0" smtClean="0">
                <a:solidFill>
                  <a:schemeClr val="accent5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4000" b="1" spc="-40" dirty="0" smtClean="0">
                <a:solidFill>
                  <a:schemeClr val="accent5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๑. การใช้หลักเกณฑ์ใน ป.</a:t>
            </a:r>
            <a:r>
              <a:rPr lang="th-TH" sz="4000" b="1" spc="-40" dirty="0" err="1" smtClean="0">
                <a:solidFill>
                  <a:schemeClr val="accent5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พ.พ.</a:t>
            </a:r>
            <a:r>
              <a:rPr lang="th-TH" sz="4000" b="1" spc="-40" dirty="0" smtClean="0">
                <a:solidFill>
                  <a:schemeClr val="accent5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มุ่งได้เงินครบโดยไม่คำนึงถึงความเป็นธรรม</a:t>
            </a:r>
            <a:r>
              <a:rPr lang="th-TH" sz="4000" b="1" dirty="0" smtClean="0">
                <a:solidFill>
                  <a:schemeClr val="accent5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และบั่นทอนขวัญกำลังใจ</a:t>
            </a:r>
          </a:p>
          <a:p>
            <a:pPr marL="685800" indent="-685800">
              <a:spcBef>
                <a:spcPct val="0"/>
              </a:spcBef>
              <a:buNone/>
            </a:pPr>
            <a:r>
              <a:rPr lang="th-TH" sz="4000" b="1" dirty="0" smtClean="0">
                <a:solidFill>
                  <a:schemeClr val="accent5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	๒. เจ้าหน้าที่ที่อาจกระทำโดยไม่ตั้งใจหรือผิดพลาดเพียงเล็กน้อย </a:t>
            </a:r>
          </a:p>
          <a:p>
            <a:pPr marL="685800" indent="-685800">
              <a:spcBef>
                <a:spcPct val="0"/>
              </a:spcBef>
              <a:buNone/>
            </a:pPr>
            <a:r>
              <a:rPr lang="th-TH" sz="4000" b="1" dirty="0" smtClean="0">
                <a:solidFill>
                  <a:schemeClr val="accent5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	๓. หลักเรื่องลูกหนี้ร่วมทำให้ต้องรับผิดในการกระทำของเจ้าหน้าที่อื่นด้วย</a:t>
            </a:r>
          </a:p>
          <a:p>
            <a:pPr marL="685800" indent="-685800">
              <a:spcBef>
                <a:spcPct val="0"/>
              </a:spcBef>
              <a:buNone/>
            </a:pPr>
            <a:r>
              <a:rPr lang="th-TH" sz="4000" b="1" dirty="0" smtClean="0">
                <a:solidFill>
                  <a:schemeClr val="accent5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	๔. เจ้าหน้าที่ไม่กล้าตัดสินใจเพราะเกรงความรับผิด</a:t>
            </a:r>
          </a:p>
          <a:p>
            <a:pPr marL="685800" indent="-685800">
              <a:spcBef>
                <a:spcPct val="0"/>
              </a:spcBef>
              <a:buNone/>
            </a:pPr>
            <a:r>
              <a:rPr lang="th-TH" sz="4000" b="1" dirty="0" smtClean="0">
                <a:solidFill>
                  <a:schemeClr val="accent5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	๕. มีวิธีการบริหารงานบุคคลและวินัยควบคุมอยู่แล้ว</a:t>
            </a:r>
          </a:p>
          <a:p>
            <a:endParaRPr lang="th-TH" dirty="0"/>
          </a:p>
        </p:txBody>
      </p:sp>
      <p:sp>
        <p:nvSpPr>
          <p:cNvPr id="4" name="สี่เหลี่ยมมุมมน 3"/>
          <p:cNvSpPr/>
          <p:nvPr/>
        </p:nvSpPr>
        <p:spPr>
          <a:xfrm>
            <a:off x="2637692" y="246183"/>
            <a:ext cx="6342185" cy="9847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800" b="1" dirty="0" smtClean="0">
                <a:solidFill>
                  <a:srgbClr val="000099"/>
                </a:solidFill>
                <a:latin typeface="TH SarabunIT๙" pitchFamily="34" charset="-34"/>
                <a:cs typeface="TH SarabunIT๙" pitchFamily="34" charset="-34"/>
              </a:rPr>
              <a:t>เหตุผลในการตรา พ.ร.บ.</a:t>
            </a:r>
            <a:endParaRPr lang="th-TH" sz="4800" dirty="0" smtClean="0">
              <a:latin typeface="TH SarabunIT๙" pitchFamily="34" charset="-34"/>
              <a:cs typeface="TH SarabunIT๙" pitchFamily="34" charset="-34"/>
            </a:endParaRPr>
          </a:p>
          <a:p>
            <a:pPr algn="ctr"/>
            <a:endParaRPr lang="th-TH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สี่เหลี่ยมผืนผ้า 5"/>
          <p:cNvSpPr/>
          <p:nvPr/>
        </p:nvSpPr>
        <p:spPr>
          <a:xfrm>
            <a:off x="2391508" y="1210047"/>
            <a:ext cx="7186246" cy="4081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57225" indent="-657225">
              <a:lnSpc>
                <a:spcPct val="70000"/>
              </a:lnSpc>
              <a:spcBef>
                <a:spcPct val="0"/>
              </a:spcBef>
            </a:pPr>
            <a:r>
              <a:rPr lang="th-TH" sz="3600" b="1" dirty="0" smtClean="0">
                <a:solidFill>
                  <a:srgbClr val="7030A0"/>
                </a:solidFill>
                <a:latin typeface="TH SarabunIT๙" pitchFamily="34" charset="-34"/>
                <a:cs typeface="TH SarabunIT๙" pitchFamily="34" charset="-34"/>
              </a:rPr>
              <a:t>		</a:t>
            </a:r>
          </a:p>
          <a:p>
            <a:pPr marL="657225" indent="-657225">
              <a:lnSpc>
                <a:spcPct val="70000"/>
              </a:lnSpc>
              <a:spcBef>
                <a:spcPct val="0"/>
              </a:spcBef>
            </a:pPr>
            <a:r>
              <a:rPr lang="th-TH" sz="3600" b="1" dirty="0" smtClean="0">
                <a:solidFill>
                  <a:srgbClr val="7030A0"/>
                </a:solidFill>
                <a:latin typeface="TH SarabunIT๙" pitchFamily="34" charset="-34"/>
                <a:cs typeface="TH SarabunIT๙" pitchFamily="34" charset="-34"/>
              </a:rPr>
              <a:t>	1. หน่วยงานและเจ้าหน้าที่</a:t>
            </a:r>
          </a:p>
          <a:p>
            <a:pPr marL="1304925" lvl="2">
              <a:lnSpc>
                <a:spcPct val="90000"/>
              </a:lnSpc>
              <a:spcBef>
                <a:spcPct val="0"/>
              </a:spcBef>
              <a:buFontTx/>
              <a:buChar char="–"/>
            </a:pPr>
            <a:r>
              <a:rPr lang="th-TH" sz="3600" b="1" dirty="0" smtClean="0">
                <a:solidFill>
                  <a:srgbClr val="7030A0"/>
                </a:solidFill>
                <a:latin typeface="TH SarabunIT๙" pitchFamily="34" charset="-34"/>
                <a:cs typeface="TH SarabunIT๙" pitchFamily="34" charset="-34"/>
              </a:rPr>
              <a:t> ส่วนราชการ</a:t>
            </a:r>
          </a:p>
          <a:p>
            <a:pPr marL="1304925" lvl="2">
              <a:lnSpc>
                <a:spcPct val="90000"/>
              </a:lnSpc>
              <a:spcBef>
                <a:spcPct val="0"/>
              </a:spcBef>
              <a:buFontTx/>
              <a:buChar char="–"/>
            </a:pPr>
            <a:r>
              <a:rPr lang="th-TH" sz="3600" b="1" dirty="0" smtClean="0">
                <a:solidFill>
                  <a:srgbClr val="7030A0"/>
                </a:solidFill>
                <a:latin typeface="TH SarabunIT๙" pitchFamily="34" charset="-34"/>
                <a:cs typeface="TH SarabunIT๙" pitchFamily="34" charset="-34"/>
              </a:rPr>
              <a:t> รัฐวิสาหกิจตามกฎหมายเฉพาะ</a:t>
            </a:r>
          </a:p>
          <a:p>
            <a:pPr marL="1304925" lvl="2">
              <a:lnSpc>
                <a:spcPct val="90000"/>
              </a:lnSpc>
              <a:spcBef>
                <a:spcPct val="0"/>
              </a:spcBef>
              <a:buFontTx/>
              <a:buChar char="–"/>
            </a:pPr>
            <a:r>
              <a:rPr lang="th-TH" sz="3600" b="1" dirty="0" smtClean="0">
                <a:solidFill>
                  <a:srgbClr val="7030A0"/>
                </a:solidFill>
                <a:latin typeface="TH SarabunIT๙" pitchFamily="34" charset="-34"/>
                <a:cs typeface="TH SarabunIT๙" pitchFamily="34" charset="-34"/>
              </a:rPr>
              <a:t> หน่วยงานอื่นตามพระราช</a:t>
            </a:r>
            <a:r>
              <a:rPr lang="th-TH" sz="3600" b="1" dirty="0" smtClean="0">
                <a:solidFill>
                  <a:srgbClr val="7030A0"/>
                </a:solidFill>
                <a:latin typeface="TH SarabunIT๙" pitchFamily="34" charset="-34"/>
                <a:cs typeface="TH SarabunIT๙" pitchFamily="34" charset="-34"/>
              </a:rPr>
              <a:t>กฤษฎีกา </a:t>
            </a:r>
          </a:p>
          <a:p>
            <a:pPr marL="657225" indent="-657225">
              <a:lnSpc>
                <a:spcPct val="80000"/>
              </a:lnSpc>
              <a:spcBef>
                <a:spcPct val="0"/>
              </a:spcBef>
            </a:pPr>
            <a:r>
              <a:rPr lang="th-TH" sz="3600" b="1" dirty="0" smtClean="0">
                <a:solidFill>
                  <a:srgbClr val="7030A0"/>
                </a:solidFill>
                <a:latin typeface="TH SarabunIT๙" pitchFamily="34" charset="-34"/>
                <a:cs typeface="TH SarabunIT๙" pitchFamily="34" charset="-34"/>
              </a:rPr>
              <a:t>	2. การกระทำของเจ้าหน้าที่ </a:t>
            </a:r>
          </a:p>
          <a:p>
            <a:pPr marL="1304925" lvl="2">
              <a:lnSpc>
                <a:spcPct val="90000"/>
              </a:lnSpc>
              <a:spcBef>
                <a:spcPct val="0"/>
              </a:spcBef>
              <a:buFontTx/>
              <a:buChar char="–"/>
            </a:pPr>
            <a:r>
              <a:rPr lang="th-TH" sz="3600" b="1" dirty="0" smtClean="0">
                <a:solidFill>
                  <a:srgbClr val="7030A0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3600" b="1" dirty="0" smtClean="0">
                <a:solidFill>
                  <a:srgbClr val="7030A0"/>
                </a:solidFill>
                <a:latin typeface="TH SarabunIT๙" pitchFamily="34" charset="-34"/>
                <a:cs typeface="TH SarabunIT๙" pitchFamily="34" charset="-34"/>
              </a:rPr>
              <a:t>ละเมิดแก่บุคคลภายนอก</a:t>
            </a:r>
          </a:p>
          <a:p>
            <a:pPr marL="1304925" lvl="2">
              <a:lnSpc>
                <a:spcPct val="70000"/>
              </a:lnSpc>
              <a:spcBef>
                <a:spcPct val="0"/>
              </a:spcBef>
              <a:buFontTx/>
              <a:buChar char="–"/>
            </a:pPr>
            <a:r>
              <a:rPr lang="th-TH" sz="3600" b="1" dirty="0" smtClean="0">
                <a:solidFill>
                  <a:srgbClr val="7030A0"/>
                </a:solidFill>
                <a:latin typeface="TH SarabunIT๙" pitchFamily="34" charset="-34"/>
                <a:cs typeface="TH SarabunIT๙" pitchFamily="34" charset="-34"/>
              </a:rPr>
              <a:t> ละเมิดแก่หน่วยงานของรัฐ</a:t>
            </a:r>
          </a:p>
          <a:p>
            <a:pPr marL="1304925" lvl="2">
              <a:lnSpc>
                <a:spcPct val="70000"/>
              </a:lnSpc>
              <a:spcBef>
                <a:spcPct val="0"/>
              </a:spcBef>
            </a:pPr>
            <a:endParaRPr lang="th-TH" sz="3600" b="1" dirty="0" smtClean="0">
              <a:solidFill>
                <a:srgbClr val="7030A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" name="สี่เหลี่ยมมุมมน 3"/>
          <p:cNvSpPr/>
          <p:nvPr/>
        </p:nvSpPr>
        <p:spPr>
          <a:xfrm>
            <a:off x="2625969" y="199291"/>
            <a:ext cx="6271845" cy="10433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400" b="1" dirty="0" smtClean="0">
                <a:solidFill>
                  <a:srgbClr val="000099"/>
                </a:solidFill>
                <a:latin typeface="TH SarabunIT๙" pitchFamily="34" charset="-34"/>
                <a:cs typeface="TH SarabunIT๙" pitchFamily="34" charset="-34"/>
              </a:rPr>
              <a:t>ขอบเขตการบังคับใช้ พ.ร.บ.</a:t>
            </a:r>
            <a:endParaRPr lang="th-TH" sz="4400" dirty="0" smtClean="0">
              <a:latin typeface="TH SarabunIT๙" pitchFamily="34" charset="-34"/>
              <a:cs typeface="TH SarabunIT๙" pitchFamily="34" charset="-34"/>
            </a:endParaRPr>
          </a:p>
          <a:p>
            <a:pPr algn="ctr"/>
            <a:endParaRPr lang="th-TH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1627922" y="1899137"/>
            <a:ext cx="9144000" cy="4267201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rtlCol="0">
            <a:noAutofit/>
          </a:bodyPr>
          <a:lstStyle/>
          <a:p>
            <a:r>
              <a:rPr lang="en-US" sz="2000" dirty="0" smtClean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000" b="1" dirty="0" smtClean="0">
                <a:solidFill>
                  <a:srgbClr val="663300"/>
                </a:solidFill>
                <a:latin typeface="TH SarabunIT๙" pitchFamily="34" charset="-34"/>
                <a:cs typeface="TH SarabunIT๙" pitchFamily="34" charset="-34"/>
              </a:rPr>
              <a:t>การที่จะพิจารณาว่าลูกจ้างคนใดเป็น “เจ้าหน้าที่” ตามมาตรา ๔ แห่งพระราชบัญญัติความรับผิดทางละเมิด</a:t>
            </a:r>
            <a:br>
              <a:rPr lang="th-TH" sz="2000" b="1" dirty="0" smtClean="0">
                <a:solidFill>
                  <a:srgbClr val="663300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2000" b="1" dirty="0" smtClean="0">
                <a:solidFill>
                  <a:srgbClr val="663300"/>
                </a:solidFill>
                <a:latin typeface="TH SarabunIT๙" pitchFamily="34" charset="-34"/>
                <a:cs typeface="TH SarabunIT๙" pitchFamily="34" charset="-34"/>
              </a:rPr>
              <a:t>ของเจ้าหน้าที่ พ.ศ. ๒๕๓๙ หรือไม่นั้น อาจพิจารณาโดยจำแนกตามลักษณะของความสัมพันธ์ระหว่างหน่วยงานของรัฐ</a:t>
            </a:r>
            <a:br>
              <a:rPr lang="th-TH" sz="2000" b="1" dirty="0" smtClean="0">
                <a:solidFill>
                  <a:srgbClr val="663300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2000" b="1" dirty="0" smtClean="0">
                <a:solidFill>
                  <a:srgbClr val="663300"/>
                </a:solidFill>
                <a:latin typeface="TH SarabunIT๙" pitchFamily="34" charset="-34"/>
                <a:cs typeface="TH SarabunIT๙" pitchFamily="34" charset="-34"/>
              </a:rPr>
              <a:t>กับบุคคลในสังกัด ซึ่งแยกพิจารณาออกได้เป็น ๒ ลักษณะ คือ</a:t>
            </a:r>
            <a:endParaRPr lang="en-US" sz="2000" b="1" dirty="0" smtClean="0">
              <a:solidFill>
                <a:srgbClr val="663300"/>
              </a:solidFill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2000" b="1" dirty="0" smtClean="0">
                <a:solidFill>
                  <a:srgbClr val="663300"/>
                </a:solidFill>
                <a:latin typeface="TH SarabunIT๙" pitchFamily="34" charset="-34"/>
                <a:cs typeface="TH SarabunIT๙" pitchFamily="34" charset="-34"/>
              </a:rPr>
              <a:t>	๑) ลูกจ้างที่ได้รับการบรรจุแต่งตั้งให้ปฏิบัติงานในหน่วยงานของรัฐที่มีลักษณะเป็นการปฏิบัติงานประจำและต่อเนื่อง</a:t>
            </a:r>
            <a:br>
              <a:rPr lang="th-TH" sz="2000" b="1" dirty="0" smtClean="0">
                <a:solidFill>
                  <a:srgbClr val="663300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2000" b="1" dirty="0" smtClean="0">
                <a:solidFill>
                  <a:srgbClr val="663300"/>
                </a:solidFill>
                <a:latin typeface="TH SarabunIT๙" pitchFamily="34" charset="-34"/>
                <a:cs typeface="TH SarabunIT๙" pitchFamily="34" charset="-34"/>
              </a:rPr>
              <a:t>มีการกำหนดอัตราเงินเดือน การเลื่อนขั้นเงินเดือน การลงโทษทางวินัย ตามหลักเกณฑ์ที่กำหนดโดยกฎหมาย กฎ ระเบียบ </a:t>
            </a:r>
            <a:br>
              <a:rPr lang="th-TH" sz="2000" b="1" dirty="0" smtClean="0">
                <a:solidFill>
                  <a:srgbClr val="663300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2000" b="1" dirty="0" smtClean="0">
                <a:solidFill>
                  <a:srgbClr val="663300"/>
                </a:solidFill>
                <a:latin typeface="TH SarabunIT๙" pitchFamily="34" charset="-34"/>
                <a:cs typeface="TH SarabunIT๙" pitchFamily="34" charset="-34"/>
              </a:rPr>
              <a:t>หรือข้อบังคับ เช่น กฎหมายว่าด้วยระเบียบข้าราชการประเภทต่างๆ หรือลูกจ้างประจำหรือกฎหมายว่าด้วยการจัดตั้งองค์การรัฐวิสาหกิจ ลูกจ้างประเภทนี้มีฐานะเป็นเจ้าหน้าที่ ตามมาตรา ๔ แห่งพระราชบัญญัติความรับผิดทางละเมิดของเจ้าหน้าที่ </a:t>
            </a:r>
            <a:br>
              <a:rPr lang="th-TH" sz="2000" b="1" dirty="0" smtClean="0">
                <a:solidFill>
                  <a:srgbClr val="663300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2000" b="1" dirty="0" smtClean="0">
                <a:solidFill>
                  <a:srgbClr val="663300"/>
                </a:solidFill>
                <a:latin typeface="TH SarabunIT๙" pitchFamily="34" charset="-34"/>
                <a:cs typeface="TH SarabunIT๙" pitchFamily="34" charset="-34"/>
              </a:rPr>
              <a:t>พ.ศ. ๒๕๓๙ ความรับผิดในมูลละเมิดของลูกจ้างประเภทนี้ย่อมเป็นไปตามพระราชบัญญัติความรับผิดทางละเมิดของเจ้าหน้าที่ </a:t>
            </a:r>
            <a:br>
              <a:rPr lang="th-TH" sz="2000" b="1" dirty="0" smtClean="0">
                <a:solidFill>
                  <a:srgbClr val="663300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2000" b="1" dirty="0" smtClean="0">
                <a:solidFill>
                  <a:srgbClr val="663300"/>
                </a:solidFill>
                <a:latin typeface="TH SarabunIT๙" pitchFamily="34" charset="-34"/>
                <a:cs typeface="TH SarabunIT๙" pitchFamily="34" charset="-34"/>
              </a:rPr>
              <a:t>พ.ศ. ๒๕๓๙</a:t>
            </a:r>
            <a:endParaRPr lang="en-US" sz="2000" b="1" dirty="0" smtClean="0">
              <a:solidFill>
                <a:srgbClr val="663300"/>
              </a:solidFill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2000" b="1" dirty="0" smtClean="0">
                <a:solidFill>
                  <a:srgbClr val="663300"/>
                </a:solidFill>
                <a:latin typeface="TH SarabunIT๙" pitchFamily="34" charset="-34"/>
                <a:cs typeface="TH SarabunIT๙" pitchFamily="34" charset="-34"/>
              </a:rPr>
              <a:t>	๒) ลูกจ้างที่หน่วยงานของรัฐได้ว่าจ้างให้ปฏิบัติงานในลักษณะเป็นครั้งคราวเฉพาะงานไม่ว่าจะมีสัญญาจ้างหรือไม่</a:t>
            </a:r>
            <a:br>
              <a:rPr lang="th-TH" sz="2000" b="1" dirty="0" smtClean="0">
                <a:solidFill>
                  <a:srgbClr val="663300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2000" b="1" dirty="0" smtClean="0">
                <a:solidFill>
                  <a:srgbClr val="663300"/>
                </a:solidFill>
                <a:latin typeface="TH SarabunIT๙" pitchFamily="34" charset="-34"/>
                <a:cs typeface="TH SarabunIT๙" pitchFamily="34" charset="-34"/>
              </a:rPr>
              <a:t>ก็ตาม ความสัมพันธ์ของบุคคลดังกล่าวกับหน่วยงานของรัฐที่ว่าจ้างย่อมเป็นไปตามข้อตกลงในสัญญาตามประมวลกฎหมายแพ่ง</a:t>
            </a:r>
            <a:br>
              <a:rPr lang="th-TH" sz="2000" b="1" dirty="0" smtClean="0">
                <a:solidFill>
                  <a:srgbClr val="663300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2000" b="1" dirty="0" smtClean="0">
                <a:solidFill>
                  <a:srgbClr val="663300"/>
                </a:solidFill>
                <a:latin typeface="TH SarabunIT๙" pitchFamily="34" charset="-34"/>
                <a:cs typeface="TH SarabunIT๙" pitchFamily="34" charset="-34"/>
              </a:rPr>
              <a:t>และพาณิชย์ หากลูกจ้างกระทำละเมิดต่อหน่วยงานของรัฐความรับผิดทางละเมิดย่อมเป็นไปตามบทบัญญัติแห่งประมวลกฎหมายแพ่งและพาณิชย์ (ความเห็นคณะกรรมการกฤษฎีกา (กรรมการร่างกฎหมาย คณะพิเศษ) เรื่องเสร็จที่ ๘๔๙/๒๕๔๒)</a:t>
            </a:r>
            <a:endParaRPr lang="th-TH" sz="2000" b="1" dirty="0">
              <a:solidFill>
                <a:srgbClr val="66330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" name="วงรี 3"/>
          <p:cNvSpPr/>
          <p:nvPr/>
        </p:nvSpPr>
        <p:spPr>
          <a:xfrm>
            <a:off x="1781907" y="1008183"/>
            <a:ext cx="8299939" cy="90267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b="1" dirty="0" smtClean="0">
              <a:latin typeface="TH SarabunIT๙" pitchFamily="34" charset="-34"/>
              <a:cs typeface="TH SarabunIT๙" pitchFamily="34" charset="-34"/>
            </a:endParaRPr>
          </a:p>
          <a:p>
            <a:pPr algn="ctr"/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1. 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“เจ้าหน้าที่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”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 หมายความว่า ข้าราชการ พนักงาน ลูกจ้าง หรือผู้ปฏิบัติงานประเภทอื่น ไม่ว่าจะเป็นการแต่งตั้งในฐานะเป็นกรรมการหรือฐานะอื่นใด (ม.4)</a:t>
            </a:r>
            <a:endParaRPr lang="en-US" dirty="0" smtClean="0">
              <a:latin typeface="TH SarabunIT๙" pitchFamily="34" charset="-34"/>
              <a:cs typeface="TH SarabunIT๙" pitchFamily="34" charset="-34"/>
            </a:endParaRPr>
          </a:p>
          <a:p>
            <a:pPr algn="ctr"/>
            <a:endParaRPr lang="th-TH" dirty="0"/>
          </a:p>
        </p:txBody>
      </p:sp>
      <p:sp>
        <p:nvSpPr>
          <p:cNvPr id="5" name="สี่เหลี่ยมมุมมน 4"/>
          <p:cNvSpPr/>
          <p:nvPr/>
        </p:nvSpPr>
        <p:spPr>
          <a:xfrm>
            <a:off x="2743199" y="152401"/>
            <a:ext cx="7514493" cy="7737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b="1" dirty="0" smtClean="0">
                <a:solidFill>
                  <a:srgbClr val="000099"/>
                </a:solidFill>
                <a:latin typeface="TH SarabunIT๙" pitchFamily="34" charset="-34"/>
                <a:cs typeface="TH SarabunIT๙" pitchFamily="34" charset="-34"/>
              </a:rPr>
              <a:t>ความคุ้มครองที่ พ.ร.บ. ให้แก่เจ้าหน้าที่ (มาตรา 4)</a:t>
            </a:r>
            <a:endParaRPr lang="th-TH" sz="4000" dirty="0"/>
          </a:p>
        </p:txBody>
      </p:sp>
    </p:spTree>
    <p:extLst>
      <p:ext uri="{BB962C8B-B14F-4D97-AF65-F5344CB8AC3E}">
        <p14:creationId xmlns:p14="http://schemas.microsoft.com/office/powerpoint/2010/main" xmlns="" val="2111290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วงรี 7"/>
          <p:cNvSpPr/>
          <p:nvPr/>
        </p:nvSpPr>
        <p:spPr>
          <a:xfrm>
            <a:off x="468923" y="668215"/>
            <a:ext cx="4196861" cy="4583723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2000" b="1" dirty="0" smtClean="0">
                <a:latin typeface="TH SarabunIT๙" pitchFamily="34" charset="-34"/>
                <a:cs typeface="TH SarabunIT๙" pitchFamily="34" charset="-34"/>
              </a:rPr>
              <a:t>“หน่วยงานของรัฐ”</a:t>
            </a:r>
            <a:r>
              <a:rPr lang="th-TH" sz="2000" dirty="0" smtClean="0">
                <a:latin typeface="TH SarabunIT๙" pitchFamily="34" charset="-34"/>
                <a:cs typeface="TH SarabunIT๙" pitchFamily="34" charset="-34"/>
              </a:rPr>
              <a:t>หมายความว่า </a:t>
            </a:r>
          </a:p>
          <a:p>
            <a:r>
              <a:rPr lang="th-TH" sz="2000" dirty="0" smtClean="0">
                <a:latin typeface="TH SarabunIT๙" pitchFamily="34" charset="-34"/>
                <a:cs typeface="TH SarabunIT๙" pitchFamily="34" charset="-34"/>
              </a:rPr>
              <a:t>กระทรวง ทบวง กรม หรือส่วนราชการที่เรียกชื่ออย่างอื่นและมีฐานะเป็นกรม ราชการส่วนภูมิภาค ราชการส่วนท้องถิ่น และรัฐวิสาหกิจที่ตั้งขึ้นโดยพระราชบัญญัติ</a:t>
            </a:r>
            <a:br>
              <a:rPr lang="th-TH" sz="2000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sz="2000" dirty="0" smtClean="0">
                <a:latin typeface="TH SarabunIT๙" pitchFamily="34" charset="-34"/>
                <a:cs typeface="TH SarabunIT๙" pitchFamily="34" charset="-34"/>
              </a:rPr>
              <a:t>หรือพระราชกฤษฎีกา และให้หมายความรวมถึงหน่วยงานอื่นของรัฐที่มีพระราชกฤษฎีกากำหนดให้เป็นหน่วยงานของรัฐตามพระราชบัญญัตินี้ด้วย </a:t>
            </a:r>
            <a:endParaRPr lang="th-TH" sz="20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9" name="สี่เหลี่ยมมุมมน 8"/>
          <p:cNvSpPr/>
          <p:nvPr/>
        </p:nvSpPr>
        <p:spPr>
          <a:xfrm>
            <a:off x="5345723" y="586155"/>
            <a:ext cx="6213231" cy="497058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สรุปว่าหน่วยงานของรัฐตามคำนิยามดังกล่าวแบ่งเป็น 4 ประเภท คือ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	1) ราชการส่วนกลาง ได้แก่ กระทรวง ทบวง กรม หรือส่วนราชการที่เรียกชื่ออย่างอื่นและมีฐานะเป็นกรมและราชการส่วนภูมิภาค ได้แก่ จังหวัด อำเภอ</a:t>
            </a:r>
            <a:endParaRPr lang="en-US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	2) ราชการส่วนท้องถิ่น ได้แก่ เทศบาล องค์การบริหารส่วนจังหวัด องค์การบริหารส่วนตำบล กรุงเทพมหานคร เมืองพัทยา </a:t>
            </a:r>
            <a:endParaRPr lang="en-US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	3) รัฐวิสาหกิจที่ตั้งขึ้นโดยพระราชบัญญัติ หรือพระราชกฤษฎีกา ไม่รวมถึงรัฐวิสาหกิจที่เป็นบริษัท จำกัด เนื่องจากจัดตั้งขึ้นตามประมวลกฎหมายแพ่งและพาณิชย์</a:t>
            </a:r>
            <a:br>
              <a:rPr lang="th-TH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	4) หน่วยงานอื่นของรัฐที่มีพระราชกฤษฎีกากำหนดให้เป็นหน่วยงานของรัฐ</a:t>
            </a:r>
            <a:endParaRPr lang="en-US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en-US" dirty="0" smtClean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หน่วยงานที่ไม่เข้าลักษณะความหมายดังกล่าวข้างต้นจึงไม่ใช่หน่วยงานของรัฐตามพระราชบัญญัตินี้ เช่น ธนาคารอิสลามแห่งประเทศไทย จัดตั้งขึ้นโดยมีวัตถุประสงค์เพื่อประกอบธุรกิจทางการเงินและประกอบกิจการอื่นให้สอดคล้องกับหลักการของศาสนาอิสลาม แม้มีพระราชบัญญัติจัดตั้ง แต่ตามพระราชบัญญัติระบุโดยชัดเจนว่าไม่เป็นรัฐวิสาหกิจ ไม่อยู่ในกฎหมายคุ้มครองแรงงานและเมื่อจัดตั้งระยะหนึ่งและต้องนำหุ้น</a:t>
            </a:r>
            <a:br>
              <a:rPr lang="th-TH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ออกขาย </a:t>
            </a:r>
            <a:endParaRPr lang="en-US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0" name="ลูกศรขวาท้ายขีด 9"/>
          <p:cNvSpPr/>
          <p:nvPr/>
        </p:nvSpPr>
        <p:spPr>
          <a:xfrm>
            <a:off x="4689231" y="2778369"/>
            <a:ext cx="668215" cy="457200"/>
          </a:xfrm>
          <a:prstGeom prst="striped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95060778"/>
      </p:ext>
    </p:extLst>
  </p:cSld>
  <p:clrMapOvr>
    <a:masterClrMapping/>
  </p:clrMapOvr>
  <p:transition spd="med"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Text Box 3"/>
          <p:cNvSpPr txBox="1">
            <a:spLocks noChangeArrowheads="1"/>
          </p:cNvSpPr>
          <p:nvPr/>
        </p:nvSpPr>
        <p:spPr bwMode="auto">
          <a:xfrm>
            <a:off x="1896534" y="188913"/>
            <a:ext cx="7560733" cy="64611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h-TH" sz="3600" b="1" dirty="0">
                <a:solidFill>
                  <a:srgbClr val="0000FF"/>
                </a:solidFill>
                <a:cs typeface="EucrosiaUPC" panose="02020603050405020304" pitchFamily="18" charset="-34"/>
              </a:rPr>
              <a:t>ความหมายของการกระทำที่เป็นละเมิด</a:t>
            </a:r>
          </a:p>
        </p:txBody>
      </p:sp>
      <p:sp>
        <p:nvSpPr>
          <p:cNvPr id="53253" name="Text Box 4"/>
          <p:cNvSpPr txBox="1">
            <a:spLocks noChangeArrowheads="1"/>
          </p:cNvSpPr>
          <p:nvPr/>
        </p:nvSpPr>
        <p:spPr bwMode="auto">
          <a:xfrm>
            <a:off x="719667" y="1196975"/>
            <a:ext cx="10945284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thaiDist" eaLnBrk="1" hangingPunct="1">
              <a:spcBef>
                <a:spcPct val="50000"/>
              </a:spcBef>
            </a:pPr>
            <a:r>
              <a:rPr lang="th-TH" sz="4400" b="1" dirty="0">
                <a:cs typeface="EucrosiaUPC" panose="02020603050405020304" pitchFamily="18" charset="-34"/>
              </a:rPr>
              <a:t>     </a:t>
            </a:r>
            <a:r>
              <a:rPr lang="th-TH" sz="4400" b="1" dirty="0">
                <a:latin typeface="TH SarabunIT๙" pitchFamily="34" charset="-34"/>
                <a:cs typeface="TH SarabunIT๙" pitchFamily="34" charset="-34"/>
              </a:rPr>
              <a:t>ป.</a:t>
            </a:r>
            <a:r>
              <a:rPr lang="th-TH" sz="4400" b="1" dirty="0" err="1">
                <a:latin typeface="TH SarabunIT๙" pitchFamily="34" charset="-34"/>
                <a:cs typeface="TH SarabunIT๙" pitchFamily="34" charset="-34"/>
              </a:rPr>
              <a:t>พ.พ.</a:t>
            </a:r>
            <a:r>
              <a:rPr lang="th-TH" sz="4400" b="1" dirty="0">
                <a:latin typeface="TH SarabunIT๙" pitchFamily="34" charset="-34"/>
                <a:cs typeface="TH SarabunIT๙" pitchFamily="34" charset="-34"/>
              </a:rPr>
              <a:t> มาตรา 420 บัญญัติไว้ว่า “</a:t>
            </a:r>
            <a:r>
              <a:rPr lang="th-TH" sz="4400" b="1" dirty="0" smtClean="0">
                <a:latin typeface="TH SarabunIT๙" pitchFamily="34" charset="-34"/>
                <a:cs typeface="TH SarabunIT๙" pitchFamily="34" charset="-34"/>
              </a:rPr>
              <a:t>ผู้ใดจง</a:t>
            </a:r>
            <a:r>
              <a:rPr lang="th-TH" sz="4400" b="1" dirty="0">
                <a:latin typeface="TH SarabunIT๙" pitchFamily="34" charset="-34"/>
                <a:cs typeface="TH SarabunIT๙" pitchFamily="34" charset="-34"/>
              </a:rPr>
              <a:t>ใจหรือประมาทเลินเล่อ ทำต่อบุคคลอื่นโดยผิดกฎหมาย ให้เขาเสียหายจนถึงแก่ชีวิตก็ดี </a:t>
            </a:r>
            <a:br>
              <a:rPr lang="th-TH" sz="4400" b="1" dirty="0">
                <a:latin typeface="TH SarabunIT๙" pitchFamily="34" charset="-34"/>
                <a:cs typeface="TH SarabunIT๙" pitchFamily="34" charset="-34"/>
              </a:rPr>
            </a:br>
            <a:r>
              <a:rPr lang="th-TH" sz="4400" b="1" dirty="0">
                <a:latin typeface="TH SarabunIT๙" pitchFamily="34" charset="-34"/>
                <a:cs typeface="TH SarabunIT๙" pitchFamily="34" charset="-34"/>
              </a:rPr>
              <a:t>แก่ร่างกายก็ดี อนามัยก็ดี เสรีภาพก็ดี ทรัพย์สินหรือสิทธิอย่าง</a:t>
            </a:r>
            <a:r>
              <a:rPr lang="th-TH" sz="4400" b="1" dirty="0" smtClean="0">
                <a:latin typeface="TH SarabunIT๙" pitchFamily="34" charset="-34"/>
                <a:cs typeface="TH SarabunIT๙" pitchFamily="34" charset="-34"/>
              </a:rPr>
              <a:t>หนึ่ง</a:t>
            </a:r>
            <a:br>
              <a:rPr lang="th-TH" sz="4400" b="1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sz="4400" b="1" dirty="0" smtClean="0">
                <a:latin typeface="TH SarabunIT๙" pitchFamily="34" charset="-34"/>
                <a:cs typeface="TH SarabunIT๙" pitchFamily="34" charset="-34"/>
              </a:rPr>
              <a:t>อย่าง</a:t>
            </a:r>
            <a:r>
              <a:rPr lang="th-TH" sz="4400" b="1" dirty="0">
                <a:latin typeface="TH SarabunIT๙" pitchFamily="34" charset="-34"/>
                <a:cs typeface="TH SarabunIT๙" pitchFamily="34" charset="-34"/>
              </a:rPr>
              <a:t>ใดก็ดี ท่านว่าผู้</a:t>
            </a:r>
            <a:r>
              <a:rPr lang="th-TH" sz="4400" b="1" dirty="0" smtClean="0">
                <a:latin typeface="TH SarabunIT๙" pitchFamily="34" charset="-34"/>
                <a:cs typeface="TH SarabunIT๙" pitchFamily="34" charset="-34"/>
              </a:rPr>
              <a:t>นั้นทำ</a:t>
            </a:r>
            <a:r>
              <a:rPr lang="th-TH" sz="4400" b="1" dirty="0">
                <a:latin typeface="TH SarabunIT๙" pitchFamily="34" charset="-34"/>
                <a:cs typeface="TH SarabunIT๙" pitchFamily="34" charset="-34"/>
              </a:rPr>
              <a:t>ละเมิด จำต้องใช้ค่าสินไหมสินไหมทดแทนเพื่อการนั้น”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Text Box 2"/>
          <p:cNvSpPr txBox="1">
            <a:spLocks noChangeArrowheads="1"/>
          </p:cNvSpPr>
          <p:nvPr/>
        </p:nvSpPr>
        <p:spPr bwMode="auto">
          <a:xfrm>
            <a:off x="527051" y="404814"/>
            <a:ext cx="11330516" cy="14636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h-TH" sz="4500" dirty="0">
                <a:cs typeface="EucrosiaUPC" panose="02020603050405020304" pitchFamily="18" charset="-34"/>
              </a:rPr>
              <a:t>กรณีที่จะเป็นละเมิดได้จะต้องเป็นการกระทำโดยจงใจหรือประมาทเลินเล่อ ทำต่อบุคคลอื่นโดยผิดกฎหมาย</a:t>
            </a:r>
          </a:p>
        </p:txBody>
      </p:sp>
      <p:sp>
        <p:nvSpPr>
          <p:cNvPr id="54277" name="AutoShape 3"/>
          <p:cNvSpPr>
            <a:spLocks noChangeArrowheads="1"/>
          </p:cNvSpPr>
          <p:nvPr/>
        </p:nvSpPr>
        <p:spPr bwMode="auto">
          <a:xfrm>
            <a:off x="1198033" y="2060576"/>
            <a:ext cx="4224867" cy="1439863"/>
          </a:xfrm>
          <a:prstGeom prst="rightArrow">
            <a:avLst>
              <a:gd name="adj1" fmla="val 50000"/>
              <a:gd name="adj2" fmla="val 5501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/>
            <a:r>
              <a:rPr lang="th-TH" sz="4000" dirty="0">
                <a:cs typeface="EucrosiaUPC" panose="02020603050405020304" pitchFamily="18" charset="-34"/>
              </a:rPr>
              <a:t>กระทำโดยจงใจ</a:t>
            </a:r>
          </a:p>
        </p:txBody>
      </p:sp>
      <p:sp>
        <p:nvSpPr>
          <p:cNvPr id="54278" name="Rectangle 5"/>
          <p:cNvSpPr>
            <a:spLocks noChangeArrowheads="1"/>
          </p:cNvSpPr>
          <p:nvPr/>
        </p:nvSpPr>
        <p:spPr bwMode="auto">
          <a:xfrm>
            <a:off x="6383867" y="2205038"/>
            <a:ext cx="3937000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/>
            <a:r>
              <a:rPr lang="th-TH" sz="4000" dirty="0">
                <a:cs typeface="EucrosiaUPC" panose="02020603050405020304" pitchFamily="18" charset="-34"/>
              </a:rPr>
              <a:t>จงใจทำให้เสียหาย</a:t>
            </a:r>
          </a:p>
        </p:txBody>
      </p:sp>
      <p:sp>
        <p:nvSpPr>
          <p:cNvPr id="54279" name="Text Box 6"/>
          <p:cNvSpPr txBox="1">
            <a:spLocks noChangeArrowheads="1"/>
          </p:cNvSpPr>
          <p:nvPr/>
        </p:nvSpPr>
        <p:spPr bwMode="auto">
          <a:xfrm>
            <a:off x="431801" y="3860801"/>
            <a:ext cx="11233151" cy="1938992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thaiDist" eaLnBrk="1" hangingPunct="1">
              <a:spcBef>
                <a:spcPct val="50000"/>
              </a:spcBef>
            </a:pPr>
            <a:r>
              <a:rPr lang="th-TH" sz="4000" dirty="0">
                <a:cs typeface="EucrosiaUPC" panose="02020603050405020304" pitchFamily="18" charset="-34"/>
              </a:rPr>
              <a:t>เป็นการกระทำโดยรู้สำนึกถึงผลเสียหายที่จะเกิดจากการกระทำของตน ถ้ารู้</a:t>
            </a:r>
            <a:r>
              <a:rPr lang="th-TH" sz="4000" dirty="0" smtClean="0">
                <a:cs typeface="EucrosiaUPC" panose="02020603050405020304" pitchFamily="18" charset="-34"/>
              </a:rPr>
              <a:t>ว่า</a:t>
            </a:r>
            <a:br>
              <a:rPr lang="th-TH" sz="4000" dirty="0" smtClean="0">
                <a:cs typeface="EucrosiaUPC" panose="02020603050405020304" pitchFamily="18" charset="-34"/>
              </a:rPr>
            </a:br>
            <a:r>
              <a:rPr lang="th-TH" sz="4000" dirty="0" smtClean="0">
                <a:cs typeface="EucrosiaUPC" panose="02020603050405020304" pitchFamily="18" charset="-34"/>
              </a:rPr>
              <a:t>การ</a:t>
            </a:r>
            <a:r>
              <a:rPr lang="th-TH" sz="4000" dirty="0">
                <a:cs typeface="EucrosiaUPC" panose="02020603050405020304" pitchFamily="18" charset="-34"/>
              </a:rPr>
              <a:t>กระทำนั้นจะเกิดผล</a:t>
            </a:r>
            <a:r>
              <a:rPr lang="th-TH" sz="4000" dirty="0" smtClean="0">
                <a:cs typeface="EucrosiaUPC" panose="02020603050405020304" pitchFamily="18" charset="-34"/>
              </a:rPr>
              <a:t>เสียหายแก่</a:t>
            </a:r>
            <a:r>
              <a:rPr lang="th-TH" sz="4000" dirty="0">
                <a:cs typeface="EucrosiaUPC" panose="02020603050405020304" pitchFamily="18" charset="-34"/>
              </a:rPr>
              <a:t>เขาแล้ว ถือว่าเป็นการกระทำโดยจงใจ ส่วนจะเสียหายมากหรือน้อยเพียงใดไม่สำคัญ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297723" y="2203938"/>
            <a:ext cx="7509803" cy="3212124"/>
          </a:xfrm>
        </p:spPr>
        <p:txBody>
          <a:bodyPr rtlCol="0">
            <a:normAutofit/>
          </a:bodyPr>
          <a:lstStyle/>
          <a:p>
            <a:pPr defTabSz="1089025">
              <a:lnSpc>
                <a:spcPct val="85000"/>
              </a:lnSpc>
              <a:spcBef>
                <a:spcPct val="25000"/>
              </a:spcBef>
              <a:buNone/>
            </a:pPr>
            <a:r>
              <a:rPr lang="th-TH" b="1" i="1" dirty="0" smtClean="0">
                <a:solidFill>
                  <a:srgbClr val="A50021"/>
                </a:solidFill>
                <a:latin typeface="Arial" pitchFamily="34" charset="0"/>
                <a:cs typeface="JasmineUPC" pitchFamily="18" charset="-34"/>
              </a:rPr>
              <a:t>		</a:t>
            </a:r>
          </a:p>
          <a:p>
            <a:pPr defTabSz="1089025">
              <a:lnSpc>
                <a:spcPct val="85000"/>
              </a:lnSpc>
              <a:spcBef>
                <a:spcPct val="25000"/>
              </a:spcBef>
              <a:buNone/>
            </a:pPr>
            <a:r>
              <a:rPr lang="th-TH" b="1" i="1" dirty="0" smtClean="0">
                <a:solidFill>
                  <a:srgbClr val="A50021"/>
                </a:solidFill>
                <a:latin typeface="Arial" pitchFamily="34" charset="0"/>
                <a:cs typeface="JasmineUPC" pitchFamily="18" charset="-34"/>
              </a:rPr>
              <a:t>		</a:t>
            </a:r>
            <a:r>
              <a:rPr lang="th-TH" sz="3200" b="1" i="1" dirty="0" smtClean="0">
                <a:solidFill>
                  <a:srgbClr val="A50021"/>
                </a:solidFill>
                <a:latin typeface="TH SarabunIT๙" pitchFamily="34" charset="-34"/>
                <a:cs typeface="TH SarabunIT๙" pitchFamily="34" charset="-34"/>
              </a:rPr>
              <a:t>ประมาทเลินเล่อ</a:t>
            </a:r>
            <a:r>
              <a:rPr lang="th-TH" sz="3200" b="1" dirty="0" smtClean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 หมายถึง การกระทำโดยมิได้เจตนา </a:t>
            </a:r>
            <a:br>
              <a:rPr lang="th-TH" sz="3200" b="1" dirty="0" smtClean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3200" b="1" dirty="0" smtClean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แต่เป็นการกระทำโดยปราศจากความระมัดระวัง ซึ่งบุคคลในภาวะเช่นนั้นจำต้องมีตามวิสัยและพฤติการณ์ </a:t>
            </a:r>
          </a:p>
          <a:p>
            <a:pPr defTabSz="1089025">
              <a:lnSpc>
                <a:spcPct val="85000"/>
              </a:lnSpc>
              <a:spcBef>
                <a:spcPct val="25000"/>
              </a:spcBef>
            </a:pPr>
            <a:r>
              <a:rPr lang="th-TH" sz="3200" b="1" dirty="0" smtClean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3200" b="1" i="1" dirty="0" smtClean="0">
                <a:solidFill>
                  <a:srgbClr val="A50021"/>
                </a:solidFill>
                <a:latin typeface="TH SarabunIT๙" pitchFamily="34" charset="-34"/>
                <a:cs typeface="TH SarabunIT๙" pitchFamily="34" charset="-34"/>
              </a:rPr>
              <a:t>ประมาทเลินเล่ออย่างร้ายแรง</a:t>
            </a:r>
            <a:r>
              <a:rPr lang="th-TH" sz="3200" b="1" dirty="0" smtClean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 หมายถึง บุคคลได้กระทำโดยขาดความระมัดระวังที่เบี่ยงเบนไปจากเกณฑ์</a:t>
            </a:r>
            <a:r>
              <a:rPr lang="th-TH" sz="3200" b="1" dirty="0" smtClean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มาตรฐาน</a:t>
            </a:r>
            <a:br>
              <a:rPr lang="th-TH" sz="3200" b="1" dirty="0" smtClean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3200" b="1" dirty="0" smtClean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อย่าง</a:t>
            </a:r>
            <a:r>
              <a:rPr lang="th-TH" sz="3200" b="1" dirty="0" smtClean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มาก </a:t>
            </a:r>
            <a:endParaRPr lang="en-US" sz="3200" b="1" dirty="0" smtClean="0">
              <a:solidFill>
                <a:srgbClr val="000000"/>
              </a:solidFill>
              <a:latin typeface="TH SarabunIT๙" pitchFamily="34" charset="-34"/>
              <a:cs typeface="TH SarabunIT๙" pitchFamily="34" charset="-34"/>
            </a:endParaRPr>
          </a:p>
          <a:p>
            <a:pPr rtl="0"/>
            <a:endParaRPr lang="th-TH" dirty="0"/>
          </a:p>
        </p:txBody>
      </p:sp>
      <p:sp>
        <p:nvSpPr>
          <p:cNvPr id="9" name="คำบรรยายภาพแบบเมฆ 8"/>
          <p:cNvSpPr/>
          <p:nvPr/>
        </p:nvSpPr>
        <p:spPr>
          <a:xfrm>
            <a:off x="3833447" y="328246"/>
            <a:ext cx="4009292" cy="1641231"/>
          </a:xfrm>
          <a:prstGeom prst="cloudCallout">
            <a:avLst>
              <a:gd name="adj1" fmla="val -13815"/>
              <a:gd name="adj2" fmla="val 882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rgbClr val="9900CC"/>
                </a:solidFill>
                <a:latin typeface="TH SarabunIT๙" pitchFamily="34" charset="-34"/>
                <a:cs typeface="TH SarabunIT๙" pitchFamily="34" charset="-34"/>
              </a:rPr>
              <a:t>ประมาทเลินเล่ออย่างร้ายแรง</a:t>
            </a:r>
            <a:endParaRPr lang="th-TH" sz="2400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11997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f02895269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_14352288_TF02895269" id="{B869576B-291F-4462-AF69-5FE1678BCFB6}" vid="{C5FF767E-E7AA-4E1B-8634-8EEA61FB20DB}"/>
    </a:ext>
  </a:extLst>
</a:theme>
</file>

<file path=ppt/theme/theme2.xml><?xml version="1.0" encoding="utf-8"?>
<a:theme xmlns:a="http://schemas.openxmlformats.org/drawingml/2006/main" name="ธีมของ Offic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ธีมของ Offic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5F5AFAE-B80F-42D3-94B4-729362BC1BCB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40262f94-9f35-4ac3-9a90-690165a166b7"/>
    <ds:schemaRef ds:uri="a4f35948-e619-41b3-aa29-22878b09cfd2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CC9A7CA-BEC5-41E5-AAE1-C9D7FC518E0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59B8A7B-DB68-4625-86A7-7FECB4C2AE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tf02895269</Template>
  <TotalTime>725</TotalTime>
  <Words>940</Words>
  <Application>Microsoft Office PowerPoint</Application>
  <PresentationFormat>กำหนดเอง</PresentationFormat>
  <Paragraphs>195</Paragraphs>
  <Slides>29</Slides>
  <Notes>6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29</vt:i4>
      </vt:variant>
    </vt:vector>
  </HeadingPairs>
  <TitlesOfParts>
    <vt:vector size="30" baseType="lpstr">
      <vt:lpstr>tf02895269</vt:lpstr>
      <vt:lpstr>พระราชบัญญัติความรับผิดทางละเมิดของเจ้าหน้าที่ พ.ศ. 2539</vt:lpstr>
      <vt:lpstr>ภาพนิ่ง 2</vt:lpstr>
      <vt:lpstr>ภาพนิ่ง 3</vt:lpstr>
      <vt:lpstr>ภาพนิ่ง 4</vt:lpstr>
      <vt:lpstr>ภาพนิ่ง 5</vt:lpstr>
      <vt:lpstr>ภาพนิ่ง 6</vt:lpstr>
      <vt:lpstr>ภาพนิ่ง 7</vt:lpstr>
      <vt:lpstr>ภาพนิ่ง 8</vt:lpstr>
      <vt:lpstr>ภาพนิ่ง 9</vt:lpstr>
      <vt:lpstr>ภาพนิ่ง 10</vt:lpstr>
      <vt:lpstr>ภาพนิ่ง 11</vt:lpstr>
      <vt:lpstr>ภาพนิ่ง 12</vt:lpstr>
      <vt:lpstr>ภาพนิ่ง 13</vt:lpstr>
      <vt:lpstr>ภาพนิ่ง 14</vt:lpstr>
      <vt:lpstr>ภาพนิ่ง 15</vt:lpstr>
      <vt:lpstr>ภาพนิ่ง 16</vt:lpstr>
      <vt:lpstr>ภาพนิ่ง 17</vt:lpstr>
      <vt:lpstr>ภาพนิ่ง 18</vt:lpstr>
      <vt:lpstr>ภาพนิ่ง 19</vt:lpstr>
      <vt:lpstr>ภาพนิ่ง 20</vt:lpstr>
      <vt:lpstr>ภาพนิ่ง 21</vt:lpstr>
      <vt:lpstr>ภาพนิ่ง 22</vt:lpstr>
      <vt:lpstr>ภาพนิ่ง 23</vt:lpstr>
      <vt:lpstr>ภาพนิ่ง 24</vt:lpstr>
      <vt:lpstr>     </vt:lpstr>
      <vt:lpstr>ภาพนิ่ง 26</vt:lpstr>
      <vt:lpstr>ภาพนิ่ง 27</vt:lpstr>
      <vt:lpstr>ภาพนิ่ง 28</vt:lpstr>
      <vt:lpstr>ภาพนิ่ง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เค้าโครงชื่อเรื่อง</dc:title>
  <dc:creator>User01</dc:creator>
  <cp:lastModifiedBy>Windows User</cp:lastModifiedBy>
  <cp:revision>194</cp:revision>
  <cp:lastPrinted>2018-08-14T09:40:02Z</cp:lastPrinted>
  <dcterms:created xsi:type="dcterms:W3CDTF">2018-08-10T03:33:26Z</dcterms:created>
  <dcterms:modified xsi:type="dcterms:W3CDTF">2018-08-17T04:11:04Z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