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98" r:id="rId2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63C"/>
    <a:srgbClr val="0070BF"/>
    <a:srgbClr val="000099"/>
    <a:srgbClr val="0170C0"/>
    <a:srgbClr val="C0FF5A"/>
    <a:srgbClr val="68B1E4"/>
    <a:srgbClr val="0C91C0"/>
    <a:srgbClr val="040468"/>
    <a:srgbClr val="4991C8"/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64" y="6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0291D7ED-EADA-4CDE-9888-8E0F93B5D10B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338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64" y="9440338"/>
            <a:ext cx="2950572" cy="499001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ABB1261D-BE05-4361-BDF3-A4C3D4C1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9658"/>
            <a:ext cx="9906000" cy="34834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194253"/>
            <a:ext cx="8543925" cy="4351338"/>
          </a:xfrm>
        </p:spPr>
        <p:txBody>
          <a:bodyPr>
            <a:normAutofit/>
          </a:bodyPr>
          <a:lstStyle>
            <a:lvl1pPr>
              <a:defRPr sz="32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>
              <a:defRPr sz="28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2pPr>
            <a:lvl3pPr>
              <a:defRPr sz="24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3pPr>
            <a:lvl4pPr>
              <a:defRPr sz="2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4pPr>
            <a:lvl5pPr>
              <a:defRPr sz="2000" b="1">
                <a:latin typeface="TH SarabunIT๙" panose="020B0500040200020003" pitchFamily="34" charset="-34"/>
                <a:cs typeface="TH SarabunIT๙" panose="020B0500040200020003" pitchFamily="34" charset="-34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827" y="6480175"/>
            <a:ext cx="2228850" cy="365125"/>
          </a:xfrm>
        </p:spPr>
        <p:txBody>
          <a:bodyPr/>
          <a:lstStyle>
            <a:lvl1pPr>
              <a:defRPr sz="16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4"/>
          <a:stretch/>
        </p:blipFill>
        <p:spPr>
          <a:xfrm>
            <a:off x="0" y="0"/>
            <a:ext cx="9906000" cy="979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242" y="1"/>
            <a:ext cx="6651172" cy="816429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6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1604-1CF6-42C6-BC3A-FA649372F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54446" y="2268062"/>
            <a:ext cx="2118832" cy="1981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3" y="2006629"/>
            <a:ext cx="2773920" cy="23837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6" y="2380695"/>
            <a:ext cx="1831859" cy="172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Rectangle 22"/>
          <p:cNvSpPr/>
          <p:nvPr/>
        </p:nvSpPr>
        <p:spPr>
          <a:xfrm>
            <a:off x="1" y="-4451"/>
            <a:ext cx="9906000" cy="369332"/>
          </a:xfrm>
          <a:prstGeom prst="rect">
            <a:avLst/>
          </a:prstGeom>
          <a:solidFill>
            <a:srgbClr val="FDF1DF"/>
          </a:solidFill>
          <a:ln w="19050">
            <a:solidFill>
              <a:srgbClr val="CB943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905999" cy="1127333"/>
          </a:xfrm>
          <a:solidFill>
            <a:srgbClr val="0070C0"/>
          </a:solidFill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เทศบาล/</a:t>
            </a:r>
            <a:r>
              <a:rPr lang="th-TH" sz="3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............... เชิญชวนบริจาคเงินเบี้ย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ยังชีพ</a:t>
            </a: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ผู้สูงอายุเข้ากองทุนผู้สูงอายุ</a:t>
            </a:r>
            <a:b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เพื่อช่วยเหลือผู้สูงอายุที่มีรายได้น้อย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011" y="4671982"/>
            <a:ext cx="4538494" cy="1505026"/>
          </a:xfrm>
          <a:prstGeom prst="rect">
            <a:avLst/>
          </a:prstGeom>
          <a:solidFill>
            <a:srgbClr val="FDF1DF"/>
          </a:solidFill>
          <a:ln w="19050">
            <a:solidFill>
              <a:srgbClr val="CB943F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endParaRPr lang="th-TH" b="1" dirty="0" smtClean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</a:t>
            </a:r>
            <a:r>
              <a:rPr lang="th-TH" sz="2400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ขอบริจาคเบี้ยยังชีพผู้สูงอายุ</a:t>
            </a:r>
            <a:endParaRPr lang="en-US" b="1" dirty="0" smtClean="0">
              <a:solidFill>
                <a:srgbClr val="F19D19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โดยนำบัตรประจำตัวประชาชนมาที่หน่วยงานที่ท่านได้ลงทะเบียน</a:t>
            </a:r>
          </a:p>
          <a:p>
            <a:pPr algn="ctr">
              <a:lnSpc>
                <a:spcPct val="85000"/>
              </a:lnSpc>
            </a:pPr>
            <a:r>
              <a:rPr lang="th-TH" b="1" dirty="0" smtClean="0">
                <a:solidFill>
                  <a:srgbClr val="F19D19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รับเบี้ยยังชีพไว้ ได้แก่ 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สำนักงานเทศบาล/ ที่ทำการ</a:t>
            </a:r>
            <a:r>
              <a:rPr lang="th-TH" sz="2000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..............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5710" y="4667179"/>
            <a:ext cx="2285577" cy="1509829"/>
          </a:xfrm>
          <a:prstGeom prst="rect">
            <a:avLst/>
          </a:prstGeom>
          <a:ln w="19050">
            <a:solidFill>
              <a:srgbClr val="CB943F"/>
            </a:solidFill>
            <a:prstDash val="solid"/>
          </a:ln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th-TH" sz="2000" b="1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b="1" u="sng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ผู้บริจาคจะได้รับ</a:t>
            </a:r>
            <a:r>
              <a:rPr lang="th-TH" sz="2000" b="1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endParaRPr lang="th-TH" sz="2000" b="1" u="sng" dirty="0" smtClean="0">
              <a:solidFill>
                <a:srgbClr val="976A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3363" indent="-233363">
              <a:lnSpc>
                <a:spcPct val="90000"/>
              </a:lnSpc>
              <a:buClr>
                <a:srgbClr val="F19D19">
                  <a:lumMod val="50000"/>
                </a:srgbClr>
              </a:buClr>
              <a:buSzPct val="80000"/>
              <a:buFont typeface="Wingdings" panose="05000000000000000000" pitchFamily="2" charset="2"/>
              <a:buChar char="v"/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เหรียญ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เชิดชู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</a:t>
            </a:r>
          </a:p>
          <a:p>
            <a:pPr marL="233363" indent="-233363">
              <a:lnSpc>
                <a:spcPct val="90000"/>
              </a:lnSpc>
              <a:buClr>
                <a:srgbClr val="F19D19">
                  <a:lumMod val="50000"/>
                </a:srgbClr>
              </a:buClr>
              <a:buSzPct val="80000"/>
              <a:buFont typeface="Wingdings" panose="05000000000000000000" pitchFamily="2" charset="2"/>
              <a:buChar char="v"/>
            </a:pP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หักลดหย่อนภาษี 1 เท่า    ตามหลักเกณฑ์ที่กำหนด</a:t>
            </a:r>
          </a:p>
          <a:p>
            <a:pPr>
              <a:lnSpc>
                <a:spcPct val="90000"/>
              </a:lnSpc>
              <a:buClr>
                <a:srgbClr val="F19D19">
                  <a:lumMod val="50000"/>
                </a:srgbClr>
              </a:buClr>
            </a:pPr>
            <a:r>
              <a:rPr lang="th-TH" sz="1400" dirty="0" smtClean="0">
                <a:solidFill>
                  <a:srgbClr val="976A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กระทรวงการพัฒนาสังคมฯ จะจัดส่งเหรียญและใบเสร็จรับเงินให้แก่ผู้บริจาคในภายหลัง</a:t>
            </a:r>
            <a:endParaRPr lang="th-TH" sz="1400" dirty="0">
              <a:solidFill>
                <a:srgbClr val="976A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01" y="4695731"/>
            <a:ext cx="488611" cy="551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4305" y="1101178"/>
            <a:ext cx="6220046" cy="113733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3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งินบริจาค</a:t>
            </a:r>
            <a:r>
              <a:rPr lang="th-TH" sz="2200" b="1" dirty="0" smtClean="0">
                <a:solidFill>
                  <a:srgbClr val="7D500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จะนำมาจ่ายเป็น</a:t>
            </a:r>
          </a:p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เงินช่วยเหลือ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ให้แก่ผู้สูงอายุ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ที่มีรายได้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ในโครงการลงทะเบียนเพื่อสวัสดิการแห่งรัฐ ผ่านบัตรสวัสดิการแห่งรัฐ</a:t>
            </a: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6275950"/>
            <a:ext cx="9905999" cy="58015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H SarabunIT๙" panose="020B0500040200020003" pitchFamily="34" charset="-34"/>
                <a:ea typeface="+mj-ea"/>
                <a:cs typeface="TH SarabunIT๙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บริจาคเบี้ยยังชีพผู้สูงอายุวันนี้... ท่านจะเป็นส่วนหนึ่งในการช่วยเหลือผู้สูงอายุที่มีรายได้น้อยกว่า 3 ล้านคนทั่วประเทศ</a:t>
            </a:r>
            <a:endParaRPr lang="th-TH" sz="2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2269" y="1234586"/>
            <a:ext cx="3505603" cy="610540"/>
          </a:xfrm>
          <a:prstGeom prst="wedgeEllipseCallout">
            <a:avLst>
              <a:gd name="adj1" fmla="val -32523"/>
              <a:gd name="adj2" fmla="val 993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“บริจาค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เบี้ยยังชีพกัน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เถอะ”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44" y="3498059"/>
            <a:ext cx="733239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38" y="3002398"/>
            <a:ext cx="978955" cy="5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34" y="2523966"/>
            <a:ext cx="1177818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10" y="2950666"/>
            <a:ext cx="1097609" cy="6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ผลการค้นหารูปภาพสำหรับ เงินบาท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53" y="2499502"/>
            <a:ext cx="1161884" cy="6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91192" y="3687045"/>
            <a:ext cx="2853093" cy="5516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  <a:r>
              <a:rPr lang="th-TH" sz="1600" b="1" dirty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ที่มีรายได้</a:t>
            </a: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  <a:p>
            <a:pPr algn="ctr">
              <a:lnSpc>
                <a:spcPct val="80000"/>
              </a:lnSpc>
            </a:pPr>
            <a:r>
              <a:rPr lang="th-TH" sz="1600" b="1" dirty="0" smtClean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</a:t>
            </a:r>
            <a:r>
              <a:rPr lang="th-TH" sz="1600" b="1" dirty="0">
                <a:solidFill>
                  <a:srgbClr val="CA45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โครงการลงทะเบียนเพื่อสวัสดิการแห่งรัฐ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6345987"/>
            <a:ext cx="990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54">
            <a:off x="6558520" y="3349926"/>
            <a:ext cx="776147" cy="46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Heart 47"/>
          <p:cNvSpPr/>
          <p:nvPr/>
        </p:nvSpPr>
        <p:spPr>
          <a:xfrm rot="20667990">
            <a:off x="7598300" y="4482639"/>
            <a:ext cx="1838879" cy="1390541"/>
          </a:xfrm>
          <a:prstGeom prst="heart">
            <a:avLst/>
          </a:prstGeom>
          <a:solidFill>
            <a:srgbClr val="FFC1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665426">
            <a:off x="7488498" y="4819347"/>
            <a:ext cx="2158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i="1" dirty="0" smtClean="0">
                <a:solidFill>
                  <a:srgbClr val="BC3689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..อิ่มใจผู้ให้</a:t>
            </a:r>
          </a:p>
          <a:p>
            <a:pPr algn="ctr"/>
            <a:r>
              <a:rPr lang="th-TH" sz="2200" b="1" i="1" dirty="0" smtClean="0">
                <a:solidFill>
                  <a:srgbClr val="BC3689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สุขใจผู้รับ..</a:t>
            </a:r>
            <a:endParaRPr lang="en-US" sz="2200" b="1" i="1" dirty="0">
              <a:solidFill>
                <a:srgbClr val="BC3689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/>
          <a:srcRect l="6684" t="27711" r="66647" b="7609"/>
          <a:stretch/>
        </p:blipFill>
        <p:spPr>
          <a:xfrm>
            <a:off x="7550013" y="2544776"/>
            <a:ext cx="878276" cy="118168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/>
          <a:srcRect l="64870" t="29460" r="4824" b="9356"/>
          <a:stretch/>
        </p:blipFill>
        <p:spPr>
          <a:xfrm>
            <a:off x="8428289" y="2600040"/>
            <a:ext cx="992826" cy="11119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29852" y="5970831"/>
            <a:ext cx="3367001" cy="33370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แจ้งบริจาคได้ตั้งแต่ 1 ธันวาคม 2560 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3693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175</Words>
  <Application>Microsoft Office PowerPoint</Application>
  <PresentationFormat>กระดาษ A4 (210x297 มม.)</PresentationFormat>
  <Paragraphs>19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1_Office Theme</vt:lpstr>
      <vt:lpstr>เทศบาล/อบต. ............... เชิญชวนบริจาคเงินเบี้ยยังชีพผู้สูงอายุเข้ากองทุนผู้สูงอายุ เพื่อช่วยเหลือผู้สูงอายุที่มีรายได้น้อย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Bellor</dc:creator>
  <cp:lastModifiedBy>User01</cp:lastModifiedBy>
  <cp:revision>529</cp:revision>
  <cp:lastPrinted>2017-11-28T07:19:16Z</cp:lastPrinted>
  <dcterms:created xsi:type="dcterms:W3CDTF">2017-01-05T11:39:30Z</dcterms:created>
  <dcterms:modified xsi:type="dcterms:W3CDTF">2017-11-29T02:20:46Z</dcterms:modified>
</cp:coreProperties>
</file>